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57" r:id="rId5"/>
    <p:sldId id="258" r:id="rId6"/>
    <p:sldId id="259" r:id="rId7"/>
    <p:sldId id="281" r:id="rId8"/>
    <p:sldId id="282" r:id="rId9"/>
    <p:sldId id="283" r:id="rId10"/>
    <p:sldId id="280" r:id="rId11"/>
    <p:sldId id="260" r:id="rId12"/>
    <p:sldId id="261" r:id="rId13"/>
    <p:sldId id="262" r:id="rId14"/>
    <p:sldId id="263" r:id="rId15"/>
    <p:sldId id="264" r:id="rId16"/>
    <p:sldId id="265" r:id="rId17"/>
    <p:sldId id="279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884" autoAdjust="0"/>
  </p:normalViewPr>
  <p:slideViewPr>
    <p:cSldViewPr snapToGrid="0">
      <p:cViewPr varScale="1">
        <p:scale>
          <a:sx n="102" d="100"/>
          <a:sy n="102" d="100"/>
        </p:scale>
        <p:origin x="81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43A25-51F8-453C-B7A6-85FA0B6F4C2F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D7DDE-A07D-440B-ABB9-9288BEA0EDA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0612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athsbot.com/starters/multiplicationGrid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thsbot.com/starters/multiplicationGrids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>
                <a:hlinkClick r:id="rId3"/>
              </a:rPr>
              <a:t>https://mathsbot.com/starters/multiplicationGrids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5D3A5D-1A27-4556-B4A5-0DC6C6FCB95E}" type="slidenum">
              <a:rPr lang="en-AU" smtClean="0"/>
              <a:t>1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92140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Choral Response  - a short way of writing a number</a:t>
            </a:r>
            <a:r>
              <a:rPr lang="en-AU" baseline="0" dirty="0"/>
              <a:t> being multiplied itself several times is called ………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/>
              <a:t>Students complete step branch for the number 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/>
              <a:t>Students complete step 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40375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– why is 2</a:t>
            </a:r>
            <a:r>
              <a:rPr lang="en-AU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largest product? Pair Share - Answer – as 2 is multiplied by itself twice for the number 4 and only once for the number 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Students to evaluate 2</a:t>
            </a:r>
            <a:r>
              <a:rPr lang="en-AU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x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15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5134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</a:t>
            </a:r>
            <a:r>
              <a:rPr lang="en-A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why is 2</a:t>
            </a:r>
            <a:r>
              <a:rPr lang="en-AU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largest product? 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 volunteer - Answer – as 2 is multiplied by itself three times for the number 600 and only twice for the number 540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16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9179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– whiteboards – list the prime numbers of 49000 and 2800 - Answer – 2, 5 and 7</a:t>
            </a: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– whiteboards – write the largest product for 5 and 7 - Answer – 5</a:t>
            </a:r>
            <a:r>
              <a:rPr lang="en-AU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7</a:t>
            </a:r>
            <a:r>
              <a:rPr lang="en-AU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</a:t>
            </a:r>
            <a:r>
              <a:rPr lang="en-A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non volunteer – why is 5</a:t>
            </a:r>
            <a:r>
              <a:rPr lang="en-AU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largest product - Answer – as 5 is multiplied by itself three times for the number 49000 and only twice for the number 2800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17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90648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18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11620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Do – (start video at this slide)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Check – why is 2</a:t>
            </a:r>
            <a:r>
              <a:rPr lang="en-AU" sz="1200" kern="1200" baseline="300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largest product? Non Volunteer - Answer – as 2 is multiplied by itself three times for the number 8 and only twice for the number 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19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169993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Gradual</a:t>
            </a:r>
            <a:r>
              <a:rPr lang="en-A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release do all steps 1 to 3, they do steps 4 &amp; 5 (5 is a non volunteer)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20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622046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Gradual</a:t>
            </a:r>
            <a:r>
              <a:rPr lang="en-A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release do steps 1 &amp; 2</a:t>
            </a:r>
          </a:p>
          <a:p>
            <a:r>
              <a:rPr lang="en-A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Pair Share for step 3, they do steps 4 &amp; 5 (5 is a non volunteer)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21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92782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Gradual</a:t>
            </a:r>
            <a:r>
              <a:rPr lang="en-A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release do step 1, they complete steps 3 - 5 (5 is a non volunteer)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22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750174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Hinge Point Question – I do step 1, hinge point steps 2</a:t>
            </a:r>
            <a:r>
              <a:rPr lang="en-A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3.  They do steps 4 &amp; 5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23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43415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>
                <a:hlinkClick r:id="rId3"/>
              </a:rPr>
              <a:t>https://mathsbot.com/starters/multiplicationGrids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5D3A5D-1A27-4556-B4A5-0DC6C6FCB95E}" type="slidenum">
              <a:rPr lang="en-AU" smtClean="0"/>
              <a:t>2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272766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Gradual</a:t>
            </a:r>
            <a:r>
              <a:rPr lang="en-AU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release do step 1, they complete steps 3 - 5 (5 is a non volunteer)</a:t>
            </a: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24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1263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Choral Response – A prime number is</a:t>
            </a:r>
            <a:r>
              <a:rPr lang="en-AU" baseline="0" dirty="0"/>
              <a:t> a number that has………  / A number that has only two factors is called ………….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Choral Response – A composite number is</a:t>
            </a:r>
            <a:r>
              <a:rPr lang="en-AU" baseline="0" dirty="0"/>
              <a:t> a number that has………  / A number that has more than two factors is called a ……………………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39399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34825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1481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11544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Choral Response – A prime number is</a:t>
            </a:r>
            <a:r>
              <a:rPr lang="en-AU" baseline="0" dirty="0"/>
              <a:t> a number that has………  / A number that has only two factors is called ………….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Choral Response – A composite number is</a:t>
            </a:r>
            <a:r>
              <a:rPr lang="en-AU" baseline="0" dirty="0"/>
              <a:t> a number that has………  / A number that has more than two factors is called a ……………………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7819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dirty="0"/>
              <a:t>Non Volunteer – What does the term LCM mean?</a:t>
            </a:r>
            <a:endParaRPr lang="en-AU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3789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Pronounce</a:t>
            </a:r>
            <a:r>
              <a:rPr lang="en-AU" baseline="0" dirty="0"/>
              <a:t> with me:  factorisation / decomposition</a:t>
            </a:r>
          </a:p>
          <a:p>
            <a:r>
              <a:rPr lang="en-AU" baseline="0" dirty="0"/>
              <a:t>Choral Reading – Prime factorisation or ……..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7DDE-A07D-440B-ABB9-9288BEA0EDAB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49131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39142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29948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56523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355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534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05026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1222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6937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1200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0020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9372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5695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4536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EF529-0655-49B9-B05D-A8CC589CA1FB}" type="datetimeFigureOut">
              <a:rPr lang="en-AU" smtClean="0"/>
              <a:t>16/12/2021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FF306-AF68-4E56-B443-4FE196B048FA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72164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0"/>
            <a:ext cx="1463071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Starter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AB0A35-B556-4769-8ED7-67F43736CF11}"/>
              </a:ext>
            </a:extLst>
          </p:cNvPr>
          <p:cNvSpPr txBox="1"/>
          <p:nvPr/>
        </p:nvSpPr>
        <p:spPr>
          <a:xfrm>
            <a:off x="731536" y="822775"/>
            <a:ext cx="10363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latin typeface="Comic Sans MS" panose="030F0702030302020204" pitchFamily="66" charset="0"/>
              </a:rPr>
              <a:t>You have until the teacher takes the roll to complete the following:</a:t>
            </a:r>
          </a:p>
        </p:txBody>
      </p:sp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84440"/>
            <a:ext cx="12192000" cy="5252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446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178058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Retrieve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1143597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Prime </a:t>
            </a:r>
            <a:r>
              <a:rPr lang="en-US" sz="2200" dirty="0" err="1">
                <a:latin typeface="Comic Sans MS" panose="030F0702030302020204" pitchFamily="66" charset="0"/>
              </a:rPr>
              <a:t>Factorisation</a:t>
            </a:r>
            <a:r>
              <a:rPr lang="en-US" sz="2200" dirty="0">
                <a:latin typeface="Comic Sans MS" panose="030F0702030302020204" pitchFamily="66" charset="0"/>
              </a:rPr>
              <a:t> or Prime Decomposition is a method of writing a composite number as a product of its prime factors.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7" name="Table 3"/>
          <p:cNvGraphicFramePr/>
          <p:nvPr>
            <p:extLst>
              <p:ext uri="{D42A27DB-BD31-4B8C-83A1-F6EECF244321}">
                <p14:modId xmlns:p14="http://schemas.microsoft.com/office/powerpoint/2010/main" val="1101382093"/>
              </p:ext>
            </p:extLst>
          </p:nvPr>
        </p:nvGraphicFramePr>
        <p:xfrm>
          <a:off x="8439150" y="2998694"/>
          <a:ext cx="3752850" cy="3859306"/>
        </p:xfrm>
        <a:graphic>
          <a:graphicData uri="http://schemas.openxmlformats.org/drawingml/2006/table">
            <a:tbl>
              <a:tblPr/>
              <a:tblGrid>
                <a:gridCol w="3752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27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VOCABULARY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6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Prime Number 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– a number that has only two factors,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one and itself</a:t>
                      </a:r>
                      <a:endParaRPr lang="en-AU" sz="18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Factor</a:t>
                      </a: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– a number that divides equally into another number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Product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– the answer to multiplying two numbers together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+mn-lt"/>
                        </a:rPr>
                        <a:t>Decomposition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+mn-lt"/>
                        </a:rPr>
                        <a:t> – to break something down.</a:t>
                      </a:r>
                      <a:endParaRPr lang="en-AU" sz="1800" b="1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3A18E5BB-32E6-4C5E-BEBB-590FF96B722E}"/>
              </a:ext>
            </a:extLst>
          </p:cNvPr>
          <p:cNvSpPr/>
          <p:nvPr/>
        </p:nvSpPr>
        <p:spPr>
          <a:xfrm>
            <a:off x="9116422" y="934419"/>
            <a:ext cx="1399177" cy="2543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A18E5BB-32E6-4C5E-BEBB-590FF96B722E}"/>
              </a:ext>
            </a:extLst>
          </p:cNvPr>
          <p:cNvSpPr/>
          <p:nvPr/>
        </p:nvSpPr>
        <p:spPr>
          <a:xfrm>
            <a:off x="1770742" y="1221527"/>
            <a:ext cx="1416595" cy="333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A18E5BB-32E6-4C5E-BEBB-590FF96B722E}"/>
              </a:ext>
            </a:extLst>
          </p:cNvPr>
          <p:cNvSpPr/>
          <p:nvPr/>
        </p:nvSpPr>
        <p:spPr>
          <a:xfrm>
            <a:off x="3724861" y="1215629"/>
            <a:ext cx="713194" cy="333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18E5BB-32E6-4C5E-BEBB-590FF96B722E}"/>
              </a:ext>
            </a:extLst>
          </p:cNvPr>
          <p:cNvSpPr/>
          <p:nvPr/>
        </p:nvSpPr>
        <p:spPr>
          <a:xfrm>
            <a:off x="4518379" y="1188720"/>
            <a:ext cx="1113250" cy="333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330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5238282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Apply – We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944367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Write the composite number 84 as a product of it’s prime factors using index notation.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11" name="Table 2"/>
          <p:cNvGraphicFramePr/>
          <p:nvPr>
            <p:extLst>
              <p:ext uri="{D42A27DB-BD31-4B8C-83A1-F6EECF244321}">
                <p14:modId xmlns:p14="http://schemas.microsoft.com/office/powerpoint/2010/main" val="2001023980"/>
              </p:ext>
            </p:extLst>
          </p:nvPr>
        </p:nvGraphicFramePr>
        <p:xfrm>
          <a:off x="9545280" y="0"/>
          <a:ext cx="2646720" cy="6217920"/>
        </p:xfrm>
        <a:graphic>
          <a:graphicData uri="http://schemas.openxmlformats.org/drawingml/2006/table">
            <a:tbl>
              <a:tblPr/>
              <a:tblGrid>
                <a:gridCol w="2646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24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AU" sz="1800" b="1" strike="noStrike" spc="-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Reminder</a:t>
                      </a:r>
                      <a:r>
                        <a:rPr lang="en-AU" sz="1800" b="1" strike="noStrike" spc="-1" baseline="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baseline="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Express a Composite numbers as a product of its prime numbers</a:t>
                      </a:r>
                      <a:endParaRPr lang="en-AU" sz="1800" b="0" strike="noStrike" spc="-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01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These are the steps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Identify a pair of factors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Each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factor is then split into a pair of its factors using branches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Repeat process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Stop when all branches end in a Prime Number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Write out in expanded form using the prime factors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Express as Powers with repeated multiplications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7546" y="1868098"/>
            <a:ext cx="5558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84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13" name="Line 20">
            <a:extLst>
              <a:ext uri="{FF2B5EF4-FFF2-40B4-BE49-F238E27FC236}">
                <a16:creationId xmlns:a16="http://schemas.microsoft.com/office/drawing/2014/main" id="{4C58543C-7C5C-4A91-B68E-C641E0807A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17527" y="2262190"/>
            <a:ext cx="300038" cy="37493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4" name="Line 22">
            <a:extLst>
              <a:ext uri="{FF2B5EF4-FFF2-40B4-BE49-F238E27FC236}">
                <a16:creationId xmlns:a16="http://schemas.microsoft.com/office/drawing/2014/main" id="{FEDA8319-40BC-4B25-BD86-34E2A9822B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3422" y="2228596"/>
            <a:ext cx="569540" cy="44947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9579" y="2678073"/>
            <a:ext cx="5558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21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2962" y="2600327"/>
            <a:ext cx="5558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4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17" name="Line 20">
            <a:extLst>
              <a:ext uri="{FF2B5EF4-FFF2-40B4-BE49-F238E27FC236}">
                <a16:creationId xmlns:a16="http://schemas.microsoft.com/office/drawing/2014/main" id="{4C58543C-7C5C-4A91-B68E-C641E0807A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14551" y="3059504"/>
            <a:ext cx="300038" cy="338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8" name="Line 22">
            <a:extLst>
              <a:ext uri="{FF2B5EF4-FFF2-40B4-BE49-F238E27FC236}">
                <a16:creationId xmlns:a16="http://schemas.microsoft.com/office/drawing/2014/main" id="{FEDA8319-40BC-4B25-BD86-34E2A9822BE0}"/>
              </a:ext>
            </a:extLst>
          </p:cNvPr>
          <p:cNvSpPr>
            <a:spLocks noChangeShapeType="1"/>
          </p:cNvSpPr>
          <p:nvPr/>
        </p:nvSpPr>
        <p:spPr bwMode="auto">
          <a:xfrm>
            <a:off x="4170446" y="3059504"/>
            <a:ext cx="300038" cy="338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6603" y="3397641"/>
            <a:ext cx="5558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7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2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465" y="3438592"/>
            <a:ext cx="5558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3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21" name="Line 20">
            <a:extLst>
              <a:ext uri="{FF2B5EF4-FFF2-40B4-BE49-F238E27FC236}">
                <a16:creationId xmlns:a16="http://schemas.microsoft.com/office/drawing/2014/main" id="{4C58543C-7C5C-4A91-B68E-C641E0807A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26378" y="3100455"/>
            <a:ext cx="300038" cy="338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2" name="Line 22">
            <a:extLst>
              <a:ext uri="{FF2B5EF4-FFF2-40B4-BE49-F238E27FC236}">
                <a16:creationId xmlns:a16="http://schemas.microsoft.com/office/drawing/2014/main" id="{FEDA8319-40BC-4B25-BD86-34E2A9822BE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82273" y="3100455"/>
            <a:ext cx="300038" cy="338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AU"/>
          </a:p>
        </p:txBody>
      </p:sp>
      <p:sp>
        <p:nvSpPr>
          <p:cNvPr id="23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8430" y="3438592"/>
            <a:ext cx="5558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2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2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2292" y="3479543"/>
            <a:ext cx="5558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2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478" y="4384875"/>
            <a:ext cx="289502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84 = 2 x 2 x 3 x 7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2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9569" y="4906251"/>
            <a:ext cx="289502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84 = 2</a:t>
            </a:r>
            <a:r>
              <a:rPr lang="en-US" sz="2200" baseline="30000" dirty="0">
                <a:latin typeface="Comic Sans MS" panose="030F0702030302020204" pitchFamily="66" charset="0"/>
              </a:rPr>
              <a:t>2</a:t>
            </a:r>
            <a:r>
              <a:rPr lang="en-US" sz="2200" dirty="0">
                <a:latin typeface="Comic Sans MS" panose="030F0702030302020204" pitchFamily="66" charset="0"/>
              </a:rPr>
              <a:t> x 3 x 7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27" name="Table 3"/>
          <p:cNvGraphicFramePr/>
          <p:nvPr>
            <p:extLst>
              <p:ext uri="{D42A27DB-BD31-4B8C-83A1-F6EECF244321}">
                <p14:modId xmlns:p14="http://schemas.microsoft.com/office/powerpoint/2010/main" val="3526746310"/>
              </p:ext>
            </p:extLst>
          </p:nvPr>
        </p:nvGraphicFramePr>
        <p:xfrm>
          <a:off x="5762496" y="4714227"/>
          <a:ext cx="3752850" cy="1635175"/>
        </p:xfrm>
        <a:graphic>
          <a:graphicData uri="http://schemas.openxmlformats.org/drawingml/2006/table">
            <a:tbl>
              <a:tblPr/>
              <a:tblGrid>
                <a:gridCol w="3752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33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VOCABULARY</a:t>
                      </a:r>
                      <a:endParaRPr lang="en-A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941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Index Notation</a:t>
                      </a: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– a short way of writing a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number being multiplied by itself several times.</a:t>
                      </a:r>
                      <a:endParaRPr lang="en-AU" sz="1800" b="1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615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5" grpId="0"/>
      <p:bldP spid="16" grpId="0"/>
      <p:bldP spid="17" grpId="0" animBg="1"/>
      <p:bldP spid="18" grpId="0" animBg="1"/>
      <p:bldP spid="19" grpId="0"/>
      <p:bldP spid="20" grpId="0"/>
      <p:bldP spid="21" grpId="0" animBg="1"/>
      <p:bldP spid="22" grpId="0" animBg="1"/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5287564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Apply – You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944367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Write the following composite numbers as a product of their prime factors using index notation.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11" name="Table 2"/>
          <p:cNvGraphicFramePr/>
          <p:nvPr>
            <p:extLst>
              <p:ext uri="{D42A27DB-BD31-4B8C-83A1-F6EECF244321}">
                <p14:modId xmlns:p14="http://schemas.microsoft.com/office/powerpoint/2010/main" val="2001023980"/>
              </p:ext>
            </p:extLst>
          </p:nvPr>
        </p:nvGraphicFramePr>
        <p:xfrm>
          <a:off x="9545280" y="0"/>
          <a:ext cx="2646720" cy="6217920"/>
        </p:xfrm>
        <a:graphic>
          <a:graphicData uri="http://schemas.openxmlformats.org/drawingml/2006/table">
            <a:tbl>
              <a:tblPr/>
              <a:tblGrid>
                <a:gridCol w="2646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5248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AU" sz="1800" b="1" strike="noStrike" spc="-1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Reminder</a:t>
                      </a:r>
                      <a:r>
                        <a:rPr lang="en-AU" sz="1800" b="1" strike="noStrike" spc="-1" baseline="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baseline="0" dirty="0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Express a Composite numbers as a product of its prime numbers</a:t>
                      </a:r>
                      <a:endParaRPr lang="en-AU" sz="1800" b="0" strike="noStrike" spc="-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01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These are the steps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Identify a pair of factors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Each</a:t>
                      </a: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factor is then split into a pair of its factors using branches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Repeat process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Stop when all branches end in a Prime Number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Write out in expanded form using the prime factors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18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Express as Powers with repeated multiplications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33" y="2098875"/>
            <a:ext cx="289502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4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2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4853" y="2098874"/>
            <a:ext cx="289502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6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2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447" y="2098873"/>
            <a:ext cx="289502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68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33" y="2687370"/>
            <a:ext cx="15236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4 = 2 x 2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4853" y="2687369"/>
            <a:ext cx="13848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6 = 2 x 3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21447" y="2687368"/>
            <a:ext cx="289502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68 = 2 x 2 x 17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33" y="3285825"/>
            <a:ext cx="132771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4 = 2</a:t>
            </a:r>
            <a:r>
              <a:rPr lang="en-US" sz="2200" baseline="30000" dirty="0">
                <a:latin typeface="Comic Sans MS" panose="030F0702030302020204" pitchFamily="66" charset="0"/>
              </a:rPr>
              <a:t>2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3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039" y="3275860"/>
            <a:ext cx="289502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68 = 2</a:t>
            </a:r>
            <a:r>
              <a:rPr lang="en-US" sz="2200" baseline="30000" dirty="0">
                <a:latin typeface="Comic Sans MS" panose="030F0702030302020204" pitchFamily="66" charset="0"/>
              </a:rPr>
              <a:t>2</a:t>
            </a:r>
            <a:r>
              <a:rPr lang="en-US" sz="2200" dirty="0">
                <a:latin typeface="Comic Sans MS" panose="030F0702030302020204" pitchFamily="66" charset="0"/>
              </a:rPr>
              <a:t> x 17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30" grpId="0"/>
      <p:bldP spid="31" grpId="0"/>
      <p:bldP spid="32" grpId="0"/>
      <p:bldP spid="33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3533804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Learning Intentions</a:t>
            </a:r>
            <a:endParaRPr lang="en-AU" sz="3200" b="0" strike="noStrike" spc="-1" dirty="0">
              <a:latin typeface="Arial"/>
            </a:endParaRPr>
          </a:p>
        </p:txBody>
      </p:sp>
      <p:graphicFrame>
        <p:nvGraphicFramePr>
          <p:cNvPr id="17" name="Table 3"/>
          <p:cNvGraphicFramePr/>
          <p:nvPr>
            <p:extLst>
              <p:ext uri="{D42A27DB-BD31-4B8C-83A1-F6EECF244321}">
                <p14:modId xmlns:p14="http://schemas.microsoft.com/office/powerpoint/2010/main" val="3443195506"/>
              </p:ext>
            </p:extLst>
          </p:nvPr>
        </p:nvGraphicFramePr>
        <p:xfrm>
          <a:off x="8145624" y="3844212"/>
          <a:ext cx="4046376" cy="2783762"/>
        </p:xfrm>
        <a:graphic>
          <a:graphicData uri="http://schemas.openxmlformats.org/drawingml/2006/table">
            <a:tbl>
              <a:tblPr/>
              <a:tblGrid>
                <a:gridCol w="4046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72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VOCABULARY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Lowest</a:t>
                      </a: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Common Multiple 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– th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lowest multiple which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 the smallest between two numbers.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baseline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Prime </a:t>
                      </a:r>
                      <a:r>
                        <a:rPr lang="en-US" sz="1800" b="1" strike="noStrike" kern="1200" spc="-1" dirty="0" err="1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Factorisation</a:t>
                      </a:r>
                      <a:r>
                        <a:rPr lang="en-US" sz="1800" b="1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or Prime Decomposition </a:t>
                      </a:r>
                      <a:r>
                        <a:rPr lang="en-US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 is a method of breaking down a composite number and writing it as a product of its prime factors.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" y="898608"/>
            <a:ext cx="1128765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I am able to determine the lowest common multiple of a set of numbers using Prime factorisation.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10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2810126"/>
            <a:ext cx="2911238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Success Criteria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0" y="3598265"/>
            <a:ext cx="8019647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I will know if I am successful by completing:</a:t>
            </a:r>
          </a:p>
          <a:p>
            <a:pPr>
              <a:spcBef>
                <a:spcPct val="50000"/>
              </a:spcBef>
              <a:defRPr/>
            </a:pPr>
            <a:endParaRPr lang="en-AU" sz="2200" dirty="0"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IXL task I A.6 – Lowest Common Multiple and achieve a smart score of 100.</a:t>
            </a:r>
            <a:endParaRPr lang="en-US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00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017593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Concept Development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1128765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Prime Factorisation breaks composite numbers down to their prime factors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graphicFrame>
        <p:nvGraphicFramePr>
          <p:cNvPr id="17" name="Table 3"/>
          <p:cNvGraphicFramePr/>
          <p:nvPr>
            <p:extLst>
              <p:ext uri="{D42A27DB-BD31-4B8C-83A1-F6EECF244321}">
                <p14:modId xmlns:p14="http://schemas.microsoft.com/office/powerpoint/2010/main" val="3443195506"/>
              </p:ext>
            </p:extLst>
          </p:nvPr>
        </p:nvGraphicFramePr>
        <p:xfrm>
          <a:off x="8145624" y="3844212"/>
          <a:ext cx="4046376" cy="2783762"/>
        </p:xfrm>
        <a:graphic>
          <a:graphicData uri="http://schemas.openxmlformats.org/drawingml/2006/table">
            <a:tbl>
              <a:tblPr/>
              <a:tblGrid>
                <a:gridCol w="4046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72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VOCABULARY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Lowest</a:t>
                      </a: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Common Multiple 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– th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lowest multiple which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 the smallest between two numbers.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baseline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Prime </a:t>
                      </a:r>
                      <a:r>
                        <a:rPr lang="en-US" sz="1800" b="1" strike="noStrike" kern="1200" spc="-1" dirty="0" err="1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Factorisation</a:t>
                      </a:r>
                      <a:r>
                        <a:rPr lang="en-US" sz="1800" b="1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or Prime Decomposition </a:t>
                      </a:r>
                      <a:r>
                        <a:rPr lang="en-US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 is a method of breaking down a composite number and writing it as a product of its prime factors.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1449105"/>
            <a:ext cx="1128765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Using this list of prime factors can help us determine the Lowest Common Multiple (LCM) of a set of numbers.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2453702"/>
            <a:ext cx="1128765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From this list of prime factors we need to determine the largest product of each.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3178169"/>
            <a:ext cx="1128765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This is particularly useful for large numbers or comparing three or more numbers.</a:t>
            </a:r>
            <a:endParaRPr lang="en-US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520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017593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Concept Development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383031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4 and 6 = 12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graphicFrame>
        <p:nvGraphicFramePr>
          <p:cNvPr id="17" name="Table 3"/>
          <p:cNvGraphicFramePr/>
          <p:nvPr>
            <p:extLst>
              <p:ext uri="{D42A27DB-BD31-4B8C-83A1-F6EECF244321}">
                <p14:modId xmlns:p14="http://schemas.microsoft.com/office/powerpoint/2010/main" val="3443195506"/>
              </p:ext>
            </p:extLst>
          </p:nvPr>
        </p:nvGraphicFramePr>
        <p:xfrm>
          <a:off x="8145624" y="3844212"/>
          <a:ext cx="4046376" cy="2783762"/>
        </p:xfrm>
        <a:graphic>
          <a:graphicData uri="http://schemas.openxmlformats.org/drawingml/2006/table">
            <a:tbl>
              <a:tblPr/>
              <a:tblGrid>
                <a:gridCol w="4046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72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VOCABULARY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Lowest</a:t>
                      </a: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Common Multiple 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– th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lowest multiple which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 the smallest between two numbers.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baseline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Prime </a:t>
                      </a:r>
                      <a:r>
                        <a:rPr lang="en-US" sz="1800" b="1" strike="noStrike" kern="1200" spc="-1" dirty="0" err="1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Factorisation</a:t>
                      </a:r>
                      <a:r>
                        <a:rPr lang="en-US" sz="1800" b="1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or Prime Decomposition </a:t>
                      </a:r>
                      <a:r>
                        <a:rPr lang="en-US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 is a method of breaking down a composite number and writing it as a product of its prime factors.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1449105"/>
            <a:ext cx="780795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4 written as a product of prime factors:  4 =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2067301"/>
            <a:ext cx="682040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6 written as a product of prime factors:  6 = 2 x 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2" y="2827244"/>
            <a:ext cx="750620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If we list the prime numbers for 4 and 6 = 2, 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3365566"/>
            <a:ext cx="42509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largest product of 2 is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.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3945101"/>
            <a:ext cx="750620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largest product of 3 is 3.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5980176" y="1391007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Oval 10"/>
          <p:cNvSpPr/>
          <p:nvPr/>
        </p:nvSpPr>
        <p:spPr>
          <a:xfrm>
            <a:off x="6434328" y="2015380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2" y="4546827"/>
            <a:ext cx="682040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To get the LCM, we need to multiply the largest product of each prime number: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659" y="5537570"/>
            <a:ext cx="406914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4 and 6 = 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3 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2273" y="5522214"/>
            <a:ext cx="147144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4 x 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455" y="5496456"/>
            <a:ext cx="70997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12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19" name="Table 3"/>
          <p:cNvGraphicFramePr/>
          <p:nvPr>
            <p:extLst>
              <p:ext uri="{D42A27DB-BD31-4B8C-83A1-F6EECF244321}">
                <p14:modId xmlns:p14="http://schemas.microsoft.com/office/powerpoint/2010/main" val="2318463563"/>
              </p:ext>
            </p:extLst>
          </p:nvPr>
        </p:nvGraphicFramePr>
        <p:xfrm>
          <a:off x="8705460" y="-874"/>
          <a:ext cx="3486539" cy="917983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Pair Share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Why 2</a:t>
                      </a:r>
                      <a:r>
                        <a:rPr lang="en-AU" sz="1800" b="0" strike="noStrike" spc="-1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the largest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product for 2?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0" name="Table 3"/>
          <p:cNvGraphicFramePr/>
          <p:nvPr>
            <p:extLst>
              <p:ext uri="{D42A27DB-BD31-4B8C-83A1-F6EECF244321}">
                <p14:modId xmlns:p14="http://schemas.microsoft.com/office/powerpoint/2010/main" val="2661227690"/>
              </p:ext>
            </p:extLst>
          </p:nvPr>
        </p:nvGraphicFramePr>
        <p:xfrm>
          <a:off x="8705460" y="917109"/>
          <a:ext cx="3486539" cy="1280160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is multiplied by itself twice for the number 4 and only once for the number 6.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4196501"/>
              </p:ext>
            </p:extLst>
          </p:nvPr>
        </p:nvGraphicFramePr>
        <p:xfrm>
          <a:off x="8705459" y="2333936"/>
          <a:ext cx="3486539" cy="917983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1671266291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8593037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Evaluate 2</a:t>
                      </a:r>
                      <a:r>
                        <a:rPr lang="en-AU" sz="1800" b="0" strike="noStrike" kern="1200" spc="-1" baseline="300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x 3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6196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1075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2" grpId="0" animBg="1"/>
      <p:bldP spid="11" grpId="0" animBg="1"/>
      <p:bldP spid="12" grpId="0"/>
      <p:bldP spid="15" grpId="0"/>
      <p:bldP spid="16" grpId="0"/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017593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Concept Development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485444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Determine the LCM of 540 and 600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graphicFrame>
        <p:nvGraphicFramePr>
          <p:cNvPr id="17" name="Table 3"/>
          <p:cNvGraphicFramePr/>
          <p:nvPr>
            <p:extLst>
              <p:ext uri="{D42A27DB-BD31-4B8C-83A1-F6EECF244321}">
                <p14:modId xmlns:p14="http://schemas.microsoft.com/office/powerpoint/2010/main" val="3443195506"/>
              </p:ext>
            </p:extLst>
          </p:nvPr>
        </p:nvGraphicFramePr>
        <p:xfrm>
          <a:off x="8145624" y="3844212"/>
          <a:ext cx="4046376" cy="2783762"/>
        </p:xfrm>
        <a:graphic>
          <a:graphicData uri="http://schemas.openxmlformats.org/drawingml/2006/table">
            <a:tbl>
              <a:tblPr/>
              <a:tblGrid>
                <a:gridCol w="4046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72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VOCABULARY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0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Lowest</a:t>
                      </a: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Common Multiple 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– th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 lowest multiple which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 the smallest between two numbers.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baseline="0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Prime </a:t>
                      </a:r>
                      <a:r>
                        <a:rPr lang="en-US" sz="1800" b="1" strike="noStrike" kern="1200" spc="-1" dirty="0" err="1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Factorisation</a:t>
                      </a:r>
                      <a:r>
                        <a:rPr lang="en-US" sz="1800" b="1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or Prime Decomposition </a:t>
                      </a:r>
                      <a:r>
                        <a:rPr lang="en-US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- is a method of breaking down a composite number and writing it as a product of its prime factors.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1449105"/>
            <a:ext cx="780795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540 written as a product of prime factors =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3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 x 5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2067301"/>
            <a:ext cx="794511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600 written as a product of prime factors = 2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 x 3 x 5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2" y="2827244"/>
            <a:ext cx="566729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List the prime numbers for 540 and 600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3365566"/>
            <a:ext cx="42509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largest product of 2 is 2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.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3945101"/>
            <a:ext cx="750620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largest product of 3 is 3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.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5884631" y="1994774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Oval 10"/>
          <p:cNvSpPr/>
          <p:nvPr/>
        </p:nvSpPr>
        <p:spPr>
          <a:xfrm>
            <a:off x="6456486" y="1384501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66" y="5243366"/>
            <a:ext cx="682040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To get the LCM, we need to multiply the largest product of each prime number: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23" y="6234109"/>
            <a:ext cx="54372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540 and 600 = 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3</a:t>
            </a:r>
            <a:r>
              <a:rPr lang="en-AU" sz="2200" baseline="30000" dirty="0">
                <a:latin typeface="Comic Sans MS" panose="030F0702030302020204" pitchFamily="66" charset="0"/>
              </a:rPr>
              <a:t>3 </a:t>
            </a:r>
            <a:r>
              <a:rPr lang="en-AU" sz="2200" dirty="0">
                <a:latin typeface="Comic Sans MS" panose="030F0702030302020204" pitchFamily="66" charset="0"/>
              </a:rPr>
              <a:t>x</a:t>
            </a:r>
            <a:r>
              <a:rPr lang="en-AU" sz="2200" baseline="30000" dirty="0">
                <a:latin typeface="Comic Sans MS" panose="030F0702030302020204" pitchFamily="66" charset="0"/>
              </a:rPr>
              <a:t> </a:t>
            </a:r>
            <a:r>
              <a:rPr lang="en-AU" sz="2200" dirty="0">
                <a:latin typeface="Comic Sans MS" panose="030F0702030302020204" pitchFamily="66" charset="0"/>
              </a:rPr>
              <a:t>5</a:t>
            </a:r>
            <a:r>
              <a:rPr lang="en-AU" sz="2200" baseline="30000" dirty="0">
                <a:latin typeface="Comic Sans MS" panose="030F0702030302020204" pitchFamily="66" charset="0"/>
              </a:rPr>
              <a:t>2 </a:t>
            </a:r>
            <a:r>
              <a:rPr lang="en-AU" sz="2200" dirty="0">
                <a:latin typeface="Comic Sans MS" panose="030F0702030302020204" pitchFamily="66" charset="0"/>
              </a:rPr>
              <a:t> 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3400" y="6224444"/>
            <a:ext cx="190830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4 x 9 x 25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7425" y="6224444"/>
            <a:ext cx="92342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900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23" y="4556176"/>
            <a:ext cx="750620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largest product of 5 is 5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.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047425" y="2060180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5528" y="2816486"/>
            <a:ext cx="185617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2, 3 and 5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22" name="Table 3"/>
          <p:cNvGraphicFramePr/>
          <p:nvPr>
            <p:extLst>
              <p:ext uri="{D42A27DB-BD31-4B8C-83A1-F6EECF244321}">
                <p14:modId xmlns:p14="http://schemas.microsoft.com/office/powerpoint/2010/main" val="1335980153"/>
              </p:ext>
            </p:extLst>
          </p:nvPr>
        </p:nvGraphicFramePr>
        <p:xfrm>
          <a:off x="8705460" y="-874"/>
          <a:ext cx="3486539" cy="917983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Why 2</a:t>
                      </a:r>
                      <a:r>
                        <a:rPr lang="en-AU" sz="1800" b="0" strike="noStrike" spc="-1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the largest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product for 2?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3"/>
          <p:cNvGraphicFramePr/>
          <p:nvPr>
            <p:extLst>
              <p:ext uri="{D42A27DB-BD31-4B8C-83A1-F6EECF244321}">
                <p14:modId xmlns:p14="http://schemas.microsoft.com/office/powerpoint/2010/main" val="2146022047"/>
              </p:ext>
            </p:extLst>
          </p:nvPr>
        </p:nvGraphicFramePr>
        <p:xfrm>
          <a:off x="8705460" y="917109"/>
          <a:ext cx="3486539" cy="1280160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is multiplied by itself three times for the number 600 and only twice for the number 540.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3737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2" grpId="0" animBg="1"/>
      <p:bldP spid="11" grpId="0" animBg="1"/>
      <p:bldP spid="12" grpId="0"/>
      <p:bldP spid="15" grpId="0"/>
      <p:bldP spid="16" grpId="0"/>
      <p:bldP spid="18" grpId="0"/>
      <p:bldP spid="19" grpId="0"/>
      <p:bldP spid="20" grpId="0" animBg="1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017593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Concept Development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60614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Determine the LCM of 49000 and 2800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1449105"/>
            <a:ext cx="810970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49000 written as a product of prime factors =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5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 x 7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2067301"/>
            <a:ext cx="794511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2800 written as a product of prime factors = 2</a:t>
            </a:r>
            <a:r>
              <a:rPr lang="en-AU" sz="2200" baseline="30000" dirty="0">
                <a:latin typeface="Comic Sans MS" panose="030F0702030302020204" pitchFamily="66" charset="0"/>
              </a:rPr>
              <a:t>4</a:t>
            </a:r>
            <a:r>
              <a:rPr lang="en-AU" sz="2200" dirty="0">
                <a:latin typeface="Comic Sans MS" panose="030F0702030302020204" pitchFamily="66" charset="0"/>
              </a:rPr>
              <a:t> x 5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7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2" y="2827244"/>
            <a:ext cx="62460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List the prime numbers for 49000 and 2800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3365566"/>
            <a:ext cx="425094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largest product of 2 is 2</a:t>
            </a:r>
            <a:r>
              <a:rPr lang="en-AU" sz="2200" baseline="30000" dirty="0">
                <a:latin typeface="Comic Sans MS" panose="030F0702030302020204" pitchFamily="66" charset="0"/>
              </a:rPr>
              <a:t>4</a:t>
            </a:r>
            <a:r>
              <a:rPr lang="en-AU" sz="2200" dirty="0">
                <a:latin typeface="Comic Sans MS" panose="030F0702030302020204" pitchFamily="66" charset="0"/>
              </a:rPr>
              <a:t>.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66" y="3937476"/>
            <a:ext cx="750620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largest product of 5 is 5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.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038986" y="2028640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Oval 10"/>
          <p:cNvSpPr/>
          <p:nvPr/>
        </p:nvSpPr>
        <p:spPr>
          <a:xfrm>
            <a:off x="6812719" y="1437534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66" y="5243366"/>
            <a:ext cx="682040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To get the LCM, we need to multiply the largest product of each prime number: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23" y="6234109"/>
            <a:ext cx="613704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49000 and 2800 =  2</a:t>
            </a:r>
            <a:r>
              <a:rPr lang="en-AU" sz="2200" baseline="30000" dirty="0">
                <a:latin typeface="Comic Sans MS" panose="030F0702030302020204" pitchFamily="66" charset="0"/>
              </a:rPr>
              <a:t>4</a:t>
            </a:r>
            <a:r>
              <a:rPr lang="en-AU" sz="2200" dirty="0">
                <a:latin typeface="Comic Sans MS" panose="030F0702030302020204" pitchFamily="66" charset="0"/>
              </a:rPr>
              <a:t> x 5</a:t>
            </a:r>
            <a:r>
              <a:rPr lang="en-AU" sz="2200" baseline="30000" dirty="0">
                <a:latin typeface="Comic Sans MS" panose="030F0702030302020204" pitchFamily="66" charset="0"/>
              </a:rPr>
              <a:t>3 </a:t>
            </a:r>
            <a:r>
              <a:rPr lang="en-AU" sz="2200" dirty="0">
                <a:latin typeface="Comic Sans MS" panose="030F0702030302020204" pitchFamily="66" charset="0"/>
              </a:rPr>
              <a:t>x</a:t>
            </a:r>
            <a:r>
              <a:rPr lang="en-AU" sz="2200" baseline="30000" dirty="0">
                <a:latin typeface="Comic Sans MS" panose="030F0702030302020204" pitchFamily="66" charset="0"/>
              </a:rPr>
              <a:t> </a:t>
            </a:r>
            <a:r>
              <a:rPr lang="en-AU" sz="2200" dirty="0">
                <a:latin typeface="Comic Sans MS" panose="030F0702030302020204" pitchFamily="66" charset="0"/>
              </a:rPr>
              <a:t>7</a:t>
            </a:r>
            <a:r>
              <a:rPr lang="en-AU" sz="2200" baseline="30000" dirty="0">
                <a:latin typeface="Comic Sans MS" panose="030F0702030302020204" pitchFamily="66" charset="0"/>
              </a:rPr>
              <a:t>2 </a:t>
            </a:r>
            <a:r>
              <a:rPr lang="en-AU" sz="2200" dirty="0">
                <a:latin typeface="Comic Sans MS" panose="030F0702030302020204" pitchFamily="66" charset="0"/>
              </a:rPr>
              <a:t> 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8275" y="6242378"/>
            <a:ext cx="223787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16 x 125 x 49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46720" y="6234108"/>
            <a:ext cx="134594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98 000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23" y="4556176"/>
            <a:ext cx="750620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largest product of 7 is 7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.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514596" y="1391007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8306" y="2801522"/>
            <a:ext cx="185617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2, 5 and 7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22" name="Table 3"/>
          <p:cNvGraphicFramePr/>
          <p:nvPr>
            <p:extLst>
              <p:ext uri="{D42A27DB-BD31-4B8C-83A1-F6EECF244321}">
                <p14:modId xmlns:p14="http://schemas.microsoft.com/office/powerpoint/2010/main" val="1078972167"/>
              </p:ext>
            </p:extLst>
          </p:nvPr>
        </p:nvGraphicFramePr>
        <p:xfrm>
          <a:off x="8705460" y="-874"/>
          <a:ext cx="3486539" cy="1005840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List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the prime numbers for 49000 and 2800.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3"/>
          <p:cNvGraphicFramePr/>
          <p:nvPr>
            <p:extLst>
              <p:ext uri="{D42A27DB-BD31-4B8C-83A1-F6EECF244321}">
                <p14:modId xmlns:p14="http://schemas.microsoft.com/office/powerpoint/2010/main" val="2535393"/>
              </p:ext>
            </p:extLst>
          </p:nvPr>
        </p:nvGraphicFramePr>
        <p:xfrm>
          <a:off x="8705460" y="1012909"/>
          <a:ext cx="3486539" cy="917983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2,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5 and 7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Table 3"/>
          <p:cNvGraphicFramePr/>
          <p:nvPr>
            <p:extLst>
              <p:ext uri="{D42A27DB-BD31-4B8C-83A1-F6EECF244321}">
                <p14:modId xmlns:p14="http://schemas.microsoft.com/office/powerpoint/2010/main" val="4011973301"/>
              </p:ext>
            </p:extLst>
          </p:nvPr>
        </p:nvGraphicFramePr>
        <p:xfrm>
          <a:off x="8705459" y="2058633"/>
          <a:ext cx="3486539" cy="917983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Why 5</a:t>
                      </a:r>
                      <a:r>
                        <a:rPr lang="en-AU" sz="1800" b="0" strike="noStrike" spc="-1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the largest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product for 5?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5" name="Table 3"/>
          <p:cNvGraphicFramePr/>
          <p:nvPr>
            <p:extLst>
              <p:ext uri="{D42A27DB-BD31-4B8C-83A1-F6EECF244321}">
                <p14:modId xmlns:p14="http://schemas.microsoft.com/office/powerpoint/2010/main" val="3624437701"/>
              </p:ext>
            </p:extLst>
          </p:nvPr>
        </p:nvGraphicFramePr>
        <p:xfrm>
          <a:off x="8762606" y="2918286"/>
          <a:ext cx="3486539" cy="1280160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5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is multiplied by itself three times for the number 49000 and only twice for the number 2800.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128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2" grpId="0" animBg="1"/>
      <p:bldP spid="11" grpId="0" animBg="1"/>
      <p:bldP spid="12" grpId="0"/>
      <p:bldP spid="15" grpId="0"/>
      <p:bldP spid="16" grpId="0"/>
      <p:bldP spid="18" grpId="0"/>
      <p:bldP spid="19" grpId="0"/>
      <p:bldP spid="20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3304897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Skill Development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606145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steps to determine the LCM using prime factorisation: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1843189"/>
            <a:ext cx="8283445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sz="2200" dirty="0">
                <a:latin typeface="Comic Sans MS" panose="030F0702030302020204" pitchFamily="66" charset="0"/>
              </a:rPr>
              <a:t>Write each composite number as a product of it’s prime factors using index notation (if needed)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sz="2200" dirty="0">
                <a:latin typeface="Comic Sans MS" panose="030F0702030302020204" pitchFamily="66" charset="0"/>
              </a:rPr>
              <a:t>Circle the largest product of each prime factor from the set of composite numbers.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sz="2200" dirty="0">
                <a:latin typeface="Comic Sans MS" panose="030F0702030302020204" pitchFamily="66" charset="0"/>
              </a:rPr>
              <a:t>Write them as a product of primes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sz="2200" dirty="0">
                <a:latin typeface="Comic Sans MS" panose="030F0702030302020204" pitchFamily="66" charset="0"/>
              </a:rPr>
              <a:t>Perform the calculation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sz="2200" dirty="0">
                <a:latin typeface="Comic Sans MS" panose="030F0702030302020204" pitchFamily="66" charset="0"/>
              </a:rPr>
              <a:t>Write statement</a:t>
            </a:r>
            <a:endParaRPr lang="en-US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20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3304897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Skill Development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432110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Determine the LCM of 8 and 12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1" y="1416827"/>
            <a:ext cx="292591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8 = 2 x 2 x 2 = 2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2" y="2035023"/>
            <a:ext cx="340206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12 = 2 x 2 x 3 =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3309577" y="1369139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619" y="4821261"/>
            <a:ext cx="367158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8 and 12 =  24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4015949" y="1976925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26" name="Table 3"/>
          <p:cNvGraphicFramePr/>
          <p:nvPr>
            <p:extLst>
              <p:ext uri="{D42A27DB-BD31-4B8C-83A1-F6EECF244321}">
                <p14:modId xmlns:p14="http://schemas.microsoft.com/office/powerpoint/2010/main" val="1813954655"/>
              </p:ext>
            </p:extLst>
          </p:nvPr>
        </p:nvGraphicFramePr>
        <p:xfrm>
          <a:off x="7854053" y="-20160"/>
          <a:ext cx="4337947" cy="4153354"/>
        </p:xfrm>
        <a:graphic>
          <a:graphicData uri="http://schemas.openxmlformats.org/drawingml/2006/table">
            <a:tbl>
              <a:tblPr/>
              <a:tblGrid>
                <a:gridCol w="4337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14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Steps to Determine the LCM using prime </a:t>
                      </a:r>
                      <a:r>
                        <a:rPr lang="en-US" sz="18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factorisation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3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017" y="698265"/>
            <a:ext cx="42517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each composite number as a product of it’s prime factors using index notation (if needed)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Circle the largest product of each prime factor from the set of composite numbers.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them as a product of primes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Perform the calculation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statement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45" y="1398189"/>
            <a:ext cx="11444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1: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4930" y="1464515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2: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07" y="282169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3: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4568" y="2817747"/>
            <a:ext cx="15872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 x 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23" y="3403665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4: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399719"/>
            <a:ext cx="13013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8 x 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817070"/>
            <a:ext cx="76404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24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43" y="4814550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5: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graphicFrame>
        <p:nvGraphicFramePr>
          <p:cNvPr id="36" name="Table 3"/>
          <p:cNvGraphicFramePr/>
          <p:nvPr>
            <p:extLst>
              <p:ext uri="{D42A27DB-BD31-4B8C-83A1-F6EECF244321}">
                <p14:modId xmlns:p14="http://schemas.microsoft.com/office/powerpoint/2010/main" val="1322249768"/>
              </p:ext>
            </p:extLst>
          </p:nvPr>
        </p:nvGraphicFramePr>
        <p:xfrm>
          <a:off x="8689208" y="4272546"/>
          <a:ext cx="3486539" cy="917983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Why is 2</a:t>
                      </a:r>
                      <a:r>
                        <a:rPr lang="en-AU" sz="1800" b="0" strike="noStrike" spc="-1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 the largest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product for 2?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le 3"/>
          <p:cNvGraphicFramePr/>
          <p:nvPr>
            <p:extLst>
              <p:ext uri="{D42A27DB-BD31-4B8C-83A1-F6EECF244321}">
                <p14:modId xmlns:p14="http://schemas.microsoft.com/office/powerpoint/2010/main" val="4281549111"/>
              </p:ext>
            </p:extLst>
          </p:nvPr>
        </p:nvGraphicFramePr>
        <p:xfrm>
          <a:off x="8689208" y="5190529"/>
          <a:ext cx="3486539" cy="1280160"/>
        </p:xfrm>
        <a:graphic>
          <a:graphicData uri="http://schemas.openxmlformats.org/drawingml/2006/table">
            <a:tbl>
              <a:tblPr/>
              <a:tblGrid>
                <a:gridCol w="34865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is multiplied by itself three times for the number 8 and only twice for the number 12.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910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 animBg="1"/>
      <p:bldP spid="15" grpId="0"/>
      <p:bldP spid="20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0"/>
            <a:ext cx="1463071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Starter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AB0A35-B556-4769-8ED7-67F43736CF11}"/>
              </a:ext>
            </a:extLst>
          </p:cNvPr>
          <p:cNvSpPr txBox="1"/>
          <p:nvPr/>
        </p:nvSpPr>
        <p:spPr>
          <a:xfrm>
            <a:off x="731535" y="583321"/>
            <a:ext cx="10525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latin typeface="Comic Sans MS" panose="030F0702030302020204" pitchFamily="66" charset="0"/>
              </a:rPr>
              <a:t>You have until the teacher takes the roll to complete the following:</a:t>
            </a:r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642"/>
            <a:ext cx="12192000" cy="525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1118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423901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Guided Practise – We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432110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Determine the LCM of 8 and 28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2" y="1416827"/>
            <a:ext cx="283513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8 = 2 x 2 x 2 = 2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2" y="2035023"/>
            <a:ext cx="328318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28 = 2 x 2 x 7=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7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3275947" y="1379999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619" y="4821261"/>
            <a:ext cx="367158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8 and 28 =  56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925171" y="1999775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26" name="Table 3"/>
          <p:cNvGraphicFramePr/>
          <p:nvPr>
            <p:extLst>
              <p:ext uri="{D42A27DB-BD31-4B8C-83A1-F6EECF244321}">
                <p14:modId xmlns:p14="http://schemas.microsoft.com/office/powerpoint/2010/main" val="1813954655"/>
              </p:ext>
            </p:extLst>
          </p:nvPr>
        </p:nvGraphicFramePr>
        <p:xfrm>
          <a:off x="7854053" y="-20160"/>
          <a:ext cx="4337947" cy="4153354"/>
        </p:xfrm>
        <a:graphic>
          <a:graphicData uri="http://schemas.openxmlformats.org/drawingml/2006/table">
            <a:tbl>
              <a:tblPr/>
              <a:tblGrid>
                <a:gridCol w="4337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14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Steps to Determine the LCM using prime </a:t>
                      </a:r>
                      <a:r>
                        <a:rPr lang="en-US" sz="18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factorisation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3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017" y="698265"/>
            <a:ext cx="42517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each composite number as a product of it’s prime factors using index notation (if needed)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Circle the largest product of each prime factor from the set of composite numbers.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them as a product of primes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Perform the calculation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statement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45" y="1398189"/>
            <a:ext cx="11444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1: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1045" y="152539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2: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07" y="282169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3: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4568" y="2817747"/>
            <a:ext cx="15872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 x 7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23" y="3403665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4: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399719"/>
            <a:ext cx="13013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8 x 7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817070"/>
            <a:ext cx="76404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56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43" y="4814550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5: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graphicFrame>
        <p:nvGraphicFramePr>
          <p:cNvPr id="36" name="Table 3"/>
          <p:cNvGraphicFramePr/>
          <p:nvPr>
            <p:extLst>
              <p:ext uri="{D42A27DB-BD31-4B8C-83A1-F6EECF244321}">
                <p14:modId xmlns:p14="http://schemas.microsoft.com/office/powerpoint/2010/main" val="3940265028"/>
              </p:ext>
            </p:extLst>
          </p:nvPr>
        </p:nvGraphicFramePr>
        <p:xfrm>
          <a:off x="10086392" y="4272546"/>
          <a:ext cx="2089355" cy="917983"/>
        </p:xfrm>
        <a:graphic>
          <a:graphicData uri="http://schemas.openxmlformats.org/drawingml/2006/table">
            <a:tbl>
              <a:tblPr/>
              <a:tblGrid>
                <a:gridCol w="2089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4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le 3"/>
          <p:cNvGraphicFramePr/>
          <p:nvPr>
            <p:extLst>
              <p:ext uri="{D42A27DB-BD31-4B8C-83A1-F6EECF244321}">
                <p14:modId xmlns:p14="http://schemas.microsoft.com/office/powerpoint/2010/main" val="3141808723"/>
              </p:ext>
            </p:extLst>
          </p:nvPr>
        </p:nvGraphicFramePr>
        <p:xfrm>
          <a:off x="10086392" y="5190529"/>
          <a:ext cx="2089355" cy="1005840"/>
        </p:xfrm>
        <a:graphic>
          <a:graphicData uri="http://schemas.openxmlformats.org/drawingml/2006/table">
            <a:tbl>
              <a:tblPr/>
              <a:tblGrid>
                <a:gridCol w="2089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Step 5 – What is the LCM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of 8 and 28?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589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 animBg="1"/>
      <p:bldP spid="15" grpId="0"/>
      <p:bldP spid="20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423901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Guided Practise – We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49184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Determine the LCM of 14 and 32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2" y="1416827"/>
            <a:ext cx="151727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14 = 2 x 7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2" y="2035023"/>
            <a:ext cx="430731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32 = 2 x 2 x 2 x 2 x 2= 2</a:t>
            </a:r>
            <a:r>
              <a:rPr lang="en-AU" sz="2200" baseline="30000" dirty="0">
                <a:latin typeface="Comic Sans MS" panose="030F0702030302020204" pitchFamily="66" charset="0"/>
              </a:rPr>
              <a:t>5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4392004" y="1976925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619" y="4821261"/>
            <a:ext cx="409641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14 and 32 =  224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424219" y="1358729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26" name="Table 3"/>
          <p:cNvGraphicFramePr/>
          <p:nvPr>
            <p:extLst>
              <p:ext uri="{D42A27DB-BD31-4B8C-83A1-F6EECF244321}">
                <p14:modId xmlns:p14="http://schemas.microsoft.com/office/powerpoint/2010/main" val="1813954655"/>
              </p:ext>
            </p:extLst>
          </p:nvPr>
        </p:nvGraphicFramePr>
        <p:xfrm>
          <a:off x="7854053" y="-20160"/>
          <a:ext cx="4337947" cy="4153354"/>
        </p:xfrm>
        <a:graphic>
          <a:graphicData uri="http://schemas.openxmlformats.org/drawingml/2006/table">
            <a:tbl>
              <a:tblPr/>
              <a:tblGrid>
                <a:gridCol w="4337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14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Steps to Determine the LCM using prime </a:t>
                      </a:r>
                      <a:r>
                        <a:rPr lang="en-US" sz="18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factorisation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3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017" y="698265"/>
            <a:ext cx="42517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each composite number as a product of it’s prime factors using index notation (if needed)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Circle the largest product of each prime factor from the set of composite numbers.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them as a product of primes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Perform the calculation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statement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45" y="1398189"/>
            <a:ext cx="11444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1: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1045" y="152539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2: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07" y="282169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3: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4568" y="2817747"/>
            <a:ext cx="158723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</a:t>
            </a:r>
            <a:r>
              <a:rPr lang="en-AU" sz="2200" baseline="30000" dirty="0">
                <a:latin typeface="Comic Sans MS" panose="030F0702030302020204" pitchFamily="66" charset="0"/>
              </a:rPr>
              <a:t>5</a:t>
            </a:r>
            <a:r>
              <a:rPr lang="en-AU" sz="2200" dirty="0">
                <a:latin typeface="Comic Sans MS" panose="030F0702030302020204" pitchFamily="66" charset="0"/>
              </a:rPr>
              <a:t> x 7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23" y="3403665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4: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399719"/>
            <a:ext cx="13013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32 x 7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817070"/>
            <a:ext cx="11223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224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43" y="4814550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5: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graphicFrame>
        <p:nvGraphicFramePr>
          <p:cNvPr id="36" name="Table 3"/>
          <p:cNvGraphicFramePr/>
          <p:nvPr>
            <p:extLst>
              <p:ext uri="{D42A27DB-BD31-4B8C-83A1-F6EECF244321}">
                <p14:modId xmlns:p14="http://schemas.microsoft.com/office/powerpoint/2010/main" val="1085092064"/>
              </p:ext>
            </p:extLst>
          </p:nvPr>
        </p:nvGraphicFramePr>
        <p:xfrm>
          <a:off x="10002416" y="4962006"/>
          <a:ext cx="2173331" cy="917983"/>
        </p:xfrm>
        <a:graphic>
          <a:graphicData uri="http://schemas.openxmlformats.org/drawingml/2006/table">
            <a:tbl>
              <a:tblPr/>
              <a:tblGrid>
                <a:gridCol w="2173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4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le 3"/>
          <p:cNvGraphicFramePr/>
          <p:nvPr>
            <p:extLst>
              <p:ext uri="{D42A27DB-BD31-4B8C-83A1-F6EECF244321}">
                <p14:modId xmlns:p14="http://schemas.microsoft.com/office/powerpoint/2010/main" val="456167313"/>
              </p:ext>
            </p:extLst>
          </p:nvPr>
        </p:nvGraphicFramePr>
        <p:xfrm>
          <a:off x="10002416" y="5852160"/>
          <a:ext cx="2173331" cy="1005840"/>
        </p:xfrm>
        <a:graphic>
          <a:graphicData uri="http://schemas.openxmlformats.org/drawingml/2006/table">
            <a:tbl>
              <a:tblPr/>
              <a:tblGrid>
                <a:gridCol w="2173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Step 5 – What is the LCM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of 14 and 32?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le 3"/>
          <p:cNvGraphicFramePr/>
          <p:nvPr>
            <p:extLst>
              <p:ext uri="{D42A27DB-BD31-4B8C-83A1-F6EECF244321}">
                <p14:modId xmlns:p14="http://schemas.microsoft.com/office/powerpoint/2010/main" val="1908819068"/>
              </p:ext>
            </p:extLst>
          </p:nvPr>
        </p:nvGraphicFramePr>
        <p:xfrm>
          <a:off x="10002416" y="4035948"/>
          <a:ext cx="2155709" cy="917983"/>
        </p:xfrm>
        <a:graphic>
          <a:graphicData uri="http://schemas.openxmlformats.org/drawingml/2006/table">
            <a:tbl>
              <a:tblPr/>
              <a:tblGrid>
                <a:gridCol w="2155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Pair Share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3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70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 animBg="1"/>
      <p:bldP spid="15" grpId="0"/>
      <p:bldP spid="20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423901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Guided Practise – We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49184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Determine the LCM of 25 and 66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1" y="1416827"/>
            <a:ext cx="244505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25 = 5 x 5 = 5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4906" y="2046123"/>
            <a:ext cx="222248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66 = 2 x 3 x 11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1935234" y="1976925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619" y="4821261"/>
            <a:ext cx="44397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25 and 66 =  1650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424219" y="1997445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26" name="Table 3"/>
          <p:cNvGraphicFramePr/>
          <p:nvPr>
            <p:extLst>
              <p:ext uri="{D42A27DB-BD31-4B8C-83A1-F6EECF244321}">
                <p14:modId xmlns:p14="http://schemas.microsoft.com/office/powerpoint/2010/main" val="1813954655"/>
              </p:ext>
            </p:extLst>
          </p:nvPr>
        </p:nvGraphicFramePr>
        <p:xfrm>
          <a:off x="7854053" y="-20160"/>
          <a:ext cx="4337947" cy="4153354"/>
        </p:xfrm>
        <a:graphic>
          <a:graphicData uri="http://schemas.openxmlformats.org/drawingml/2006/table">
            <a:tbl>
              <a:tblPr/>
              <a:tblGrid>
                <a:gridCol w="4337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14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Steps to Determine the LCM using prime </a:t>
                      </a:r>
                      <a:r>
                        <a:rPr lang="en-US" sz="18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factorisation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3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017" y="698265"/>
            <a:ext cx="42517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each composite number as a product of it’s prime factors using index notation (if needed)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Circle the largest product of each prime factor from the set of composite numbers.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them as a product of primes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Perform the calculation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statement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45" y="1398189"/>
            <a:ext cx="11444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1: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1045" y="152539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2: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07" y="282169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3: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4568" y="2817747"/>
            <a:ext cx="206384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 x 3 x 5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11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23" y="3403665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4: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399719"/>
            <a:ext cx="217489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6 x 25 x 11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817070"/>
            <a:ext cx="11223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1650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43" y="4814550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5: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graphicFrame>
        <p:nvGraphicFramePr>
          <p:cNvPr id="36" name="Table 3"/>
          <p:cNvGraphicFramePr/>
          <p:nvPr>
            <p:extLst>
              <p:ext uri="{D42A27DB-BD31-4B8C-83A1-F6EECF244321}">
                <p14:modId xmlns:p14="http://schemas.microsoft.com/office/powerpoint/2010/main" val="1085092064"/>
              </p:ext>
            </p:extLst>
          </p:nvPr>
        </p:nvGraphicFramePr>
        <p:xfrm>
          <a:off x="10002416" y="4962006"/>
          <a:ext cx="2173331" cy="917983"/>
        </p:xfrm>
        <a:graphic>
          <a:graphicData uri="http://schemas.openxmlformats.org/drawingml/2006/table">
            <a:tbl>
              <a:tblPr/>
              <a:tblGrid>
                <a:gridCol w="2173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4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le 3"/>
          <p:cNvGraphicFramePr/>
          <p:nvPr>
            <p:extLst>
              <p:ext uri="{D42A27DB-BD31-4B8C-83A1-F6EECF244321}">
                <p14:modId xmlns:p14="http://schemas.microsoft.com/office/powerpoint/2010/main" val="3035462751"/>
              </p:ext>
            </p:extLst>
          </p:nvPr>
        </p:nvGraphicFramePr>
        <p:xfrm>
          <a:off x="10002416" y="5852160"/>
          <a:ext cx="2173331" cy="1005840"/>
        </p:xfrm>
        <a:graphic>
          <a:graphicData uri="http://schemas.openxmlformats.org/drawingml/2006/table">
            <a:tbl>
              <a:tblPr/>
              <a:tblGrid>
                <a:gridCol w="2173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Step 5 – What is the LCM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of 25 and 66?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le 3"/>
          <p:cNvGraphicFramePr/>
          <p:nvPr>
            <p:extLst>
              <p:ext uri="{D42A27DB-BD31-4B8C-83A1-F6EECF244321}">
                <p14:modId xmlns:p14="http://schemas.microsoft.com/office/powerpoint/2010/main" val="2792225756"/>
              </p:ext>
            </p:extLst>
          </p:nvPr>
        </p:nvGraphicFramePr>
        <p:xfrm>
          <a:off x="10002416" y="4035948"/>
          <a:ext cx="2155709" cy="917983"/>
        </p:xfrm>
        <a:graphic>
          <a:graphicData uri="http://schemas.openxmlformats.org/drawingml/2006/table">
            <a:tbl>
              <a:tblPr/>
              <a:tblGrid>
                <a:gridCol w="2155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3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Oval 21"/>
          <p:cNvSpPr/>
          <p:nvPr/>
        </p:nvSpPr>
        <p:spPr>
          <a:xfrm>
            <a:off x="2973496" y="1375494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23" name="Table 3"/>
          <p:cNvGraphicFramePr/>
          <p:nvPr>
            <p:extLst>
              <p:ext uri="{D42A27DB-BD31-4B8C-83A1-F6EECF244321}">
                <p14:modId xmlns:p14="http://schemas.microsoft.com/office/powerpoint/2010/main" val="1302067305"/>
              </p:ext>
            </p:extLst>
          </p:nvPr>
        </p:nvGraphicFramePr>
        <p:xfrm>
          <a:off x="7769305" y="4044583"/>
          <a:ext cx="2155709" cy="917983"/>
        </p:xfrm>
        <a:graphic>
          <a:graphicData uri="http://schemas.openxmlformats.org/drawingml/2006/table">
            <a:tbl>
              <a:tblPr/>
              <a:tblGrid>
                <a:gridCol w="2155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2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Oval 23"/>
          <p:cNvSpPr/>
          <p:nvPr/>
        </p:nvSpPr>
        <p:spPr>
          <a:xfrm>
            <a:off x="2997952" y="2015092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9386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 animBg="1"/>
      <p:bldP spid="15" grpId="0"/>
      <p:bldP spid="20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2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423901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Guided Practise – We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49184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Determine the LCM of 48 and 72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1" y="1416827"/>
            <a:ext cx="535987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48 = 2 x 2 x 2 x 2 x 3 = 2</a:t>
            </a:r>
            <a:r>
              <a:rPr lang="en-AU" sz="2200" baseline="30000" dirty="0">
                <a:latin typeface="Comic Sans MS" panose="030F0702030302020204" pitchFamily="66" charset="0"/>
              </a:rPr>
              <a:t>4</a:t>
            </a:r>
            <a:r>
              <a:rPr lang="en-US" sz="2200" baseline="30000" dirty="0">
                <a:latin typeface="Comic Sans MS" panose="030F0702030302020204" pitchFamily="66" charset="0"/>
              </a:rPr>
              <a:t> </a:t>
            </a:r>
            <a:r>
              <a:rPr lang="en-AU" sz="2200" dirty="0">
                <a:latin typeface="Comic Sans MS" panose="030F0702030302020204" pitchFamily="66" charset="0"/>
              </a:rPr>
              <a:t>x 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2" y="2035023"/>
            <a:ext cx="474622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72 = 2 x 2 x 2 x 3 x 3 = 2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 x 3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619" y="4821261"/>
            <a:ext cx="44397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48 and 72 =  144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26" name="Table 3"/>
          <p:cNvGraphicFramePr/>
          <p:nvPr>
            <p:extLst>
              <p:ext uri="{D42A27DB-BD31-4B8C-83A1-F6EECF244321}">
                <p14:modId xmlns:p14="http://schemas.microsoft.com/office/powerpoint/2010/main" val="1813954655"/>
              </p:ext>
            </p:extLst>
          </p:nvPr>
        </p:nvGraphicFramePr>
        <p:xfrm>
          <a:off x="7854053" y="-20160"/>
          <a:ext cx="4337947" cy="4153354"/>
        </p:xfrm>
        <a:graphic>
          <a:graphicData uri="http://schemas.openxmlformats.org/drawingml/2006/table">
            <a:tbl>
              <a:tblPr/>
              <a:tblGrid>
                <a:gridCol w="4337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14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Steps to Determine the LCM using prime </a:t>
                      </a:r>
                      <a:r>
                        <a:rPr lang="en-US" sz="18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factorisation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3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017" y="698265"/>
            <a:ext cx="42517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each composite number as a product of it’s prime factors using index notation (if needed)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Circle the largest product of each prime factor from the set of composite numbers.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them as a product of primes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Perform the calculation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statement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45" y="1398189"/>
            <a:ext cx="11444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1: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07" y="282169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3: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4568" y="2817747"/>
            <a:ext cx="115965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</a:t>
            </a:r>
            <a:r>
              <a:rPr lang="en-AU" sz="2200" baseline="30000" dirty="0">
                <a:latin typeface="Comic Sans MS" panose="030F0702030302020204" pitchFamily="66" charset="0"/>
              </a:rPr>
              <a:t>4</a:t>
            </a:r>
            <a:r>
              <a:rPr lang="en-AU" sz="2200" dirty="0">
                <a:latin typeface="Comic Sans MS" panose="030F0702030302020204" pitchFamily="66" charset="0"/>
              </a:rPr>
              <a:t> x 3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23" y="3403665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4: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399719"/>
            <a:ext cx="217489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16 x 9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01883" y="3817070"/>
            <a:ext cx="11223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144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43" y="4814550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5: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graphicFrame>
        <p:nvGraphicFramePr>
          <p:cNvPr id="36" name="Table 3"/>
          <p:cNvGraphicFramePr/>
          <p:nvPr>
            <p:extLst>
              <p:ext uri="{D42A27DB-BD31-4B8C-83A1-F6EECF244321}">
                <p14:modId xmlns:p14="http://schemas.microsoft.com/office/powerpoint/2010/main" val="1085092064"/>
              </p:ext>
            </p:extLst>
          </p:nvPr>
        </p:nvGraphicFramePr>
        <p:xfrm>
          <a:off x="10002416" y="4962006"/>
          <a:ext cx="2173331" cy="917983"/>
        </p:xfrm>
        <a:graphic>
          <a:graphicData uri="http://schemas.openxmlformats.org/drawingml/2006/table">
            <a:tbl>
              <a:tblPr/>
              <a:tblGrid>
                <a:gridCol w="2173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4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le 3"/>
          <p:cNvGraphicFramePr/>
          <p:nvPr>
            <p:extLst>
              <p:ext uri="{D42A27DB-BD31-4B8C-83A1-F6EECF244321}">
                <p14:modId xmlns:p14="http://schemas.microsoft.com/office/powerpoint/2010/main" val="2707163924"/>
              </p:ext>
            </p:extLst>
          </p:nvPr>
        </p:nvGraphicFramePr>
        <p:xfrm>
          <a:off x="10002416" y="5852160"/>
          <a:ext cx="2173331" cy="1005840"/>
        </p:xfrm>
        <a:graphic>
          <a:graphicData uri="http://schemas.openxmlformats.org/drawingml/2006/table">
            <a:tbl>
              <a:tblPr/>
              <a:tblGrid>
                <a:gridCol w="2173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Step 5 – What is the LCM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of 48 and 72?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le 3"/>
          <p:cNvGraphicFramePr/>
          <p:nvPr>
            <p:extLst>
              <p:ext uri="{D42A27DB-BD31-4B8C-83A1-F6EECF244321}">
                <p14:modId xmlns:p14="http://schemas.microsoft.com/office/powerpoint/2010/main" val="690048000"/>
              </p:ext>
            </p:extLst>
          </p:nvPr>
        </p:nvGraphicFramePr>
        <p:xfrm>
          <a:off x="10002416" y="4035948"/>
          <a:ext cx="2155709" cy="917983"/>
        </p:xfrm>
        <a:graphic>
          <a:graphicData uri="http://schemas.openxmlformats.org/drawingml/2006/table">
            <a:tbl>
              <a:tblPr/>
              <a:tblGrid>
                <a:gridCol w="2155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B) 3</a:t>
                      </a:r>
                      <a:r>
                        <a:rPr lang="en-AU" sz="1800" b="0" strike="noStrike" kern="1200" spc="-1" baseline="300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 and C) 2</a:t>
                      </a:r>
                      <a:r>
                        <a:rPr lang="en-AU" sz="1800" b="0" strike="noStrike" kern="1200" spc="-1" baseline="300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4</a:t>
                      </a:r>
                      <a:endParaRPr lang="en-US" sz="1800" b="0" strike="noStrike" kern="1200" spc="-1" baseline="300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3"/>
          <p:cNvGraphicFramePr/>
          <p:nvPr>
            <p:extLst>
              <p:ext uri="{D42A27DB-BD31-4B8C-83A1-F6EECF244321}">
                <p14:modId xmlns:p14="http://schemas.microsoft.com/office/powerpoint/2010/main" val="2579689017"/>
              </p:ext>
            </p:extLst>
          </p:nvPr>
        </p:nvGraphicFramePr>
        <p:xfrm>
          <a:off x="7769305" y="4044583"/>
          <a:ext cx="2155709" cy="2560320"/>
        </p:xfrm>
        <a:graphic>
          <a:graphicData uri="http://schemas.openxmlformats.org/drawingml/2006/table">
            <a:tbl>
              <a:tblPr/>
              <a:tblGrid>
                <a:gridCol w="2155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Which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answer(s) are correct for step 2: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kern="1200" spc="-1" baseline="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arenR"/>
                        <a:tabLst/>
                        <a:defRPr/>
                      </a:pP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800" b="0" strike="noStrike" kern="1200" spc="-1" baseline="300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arenR"/>
                        <a:tabLst/>
                        <a:defRPr/>
                      </a:pP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  <a:r>
                        <a:rPr lang="en-AU" sz="1800" b="0" strike="noStrike" kern="1200" spc="-1" baseline="300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2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arenR"/>
                        <a:tabLst/>
                        <a:defRPr/>
                      </a:pP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AU" sz="1800" b="0" strike="noStrike" kern="1200" spc="-1" baseline="300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arenR"/>
                        <a:tabLst/>
                        <a:defRPr/>
                      </a:pP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AU" sz="1800" b="0" strike="noStrike" kern="1200" spc="-1" baseline="30000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arenR"/>
                        <a:tabLst/>
                        <a:defRPr/>
                      </a:pPr>
                      <a:endParaRPr lang="en-US" sz="1800" b="0" strike="noStrike" kern="1200" spc="-1" baseline="300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92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5" grpId="0"/>
      <p:bldP spid="28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423901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Guided Practise – We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491845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Determine the LCM of 4, 10 and 25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1" y="1416827"/>
            <a:ext cx="244505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4 = 2 x 2 =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2" y="2035023"/>
            <a:ext cx="222248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10 = 2 x 5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2812816" y="1387777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6076" y="5212232"/>
            <a:ext cx="44397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4, 10 and 25 =  100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912892" y="2605773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26" name="Table 3"/>
          <p:cNvGraphicFramePr/>
          <p:nvPr>
            <p:extLst>
              <p:ext uri="{D42A27DB-BD31-4B8C-83A1-F6EECF244321}">
                <p14:modId xmlns:p14="http://schemas.microsoft.com/office/powerpoint/2010/main" val="1813954655"/>
              </p:ext>
            </p:extLst>
          </p:nvPr>
        </p:nvGraphicFramePr>
        <p:xfrm>
          <a:off x="7854053" y="-20160"/>
          <a:ext cx="4337947" cy="4153354"/>
        </p:xfrm>
        <a:graphic>
          <a:graphicData uri="http://schemas.openxmlformats.org/drawingml/2006/table">
            <a:tbl>
              <a:tblPr/>
              <a:tblGrid>
                <a:gridCol w="4337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214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Steps to Determine the LCM using prime </a:t>
                      </a:r>
                      <a:r>
                        <a:rPr lang="en-US" sz="1800" b="1" strike="noStrike" spc="-1" dirty="0" err="1">
                          <a:solidFill>
                            <a:srgbClr val="FFFFFF"/>
                          </a:solidFill>
                          <a:latin typeface="Calibri"/>
                        </a:rPr>
                        <a:t>factorisation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32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4017" y="698265"/>
            <a:ext cx="42517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each composite number as a product of it’s prime factors using index notation (if needed)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Circle the largest product of each prime factor from the set of composite numbers.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them as a product of primes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Perform the calculation</a:t>
            </a:r>
          </a:p>
          <a:p>
            <a:pPr marL="457200" indent="-457200">
              <a:spcBef>
                <a:spcPct val="50000"/>
              </a:spcBef>
              <a:buAutoNum type="arabicPeriod"/>
              <a:defRPr/>
            </a:pPr>
            <a:r>
              <a:rPr lang="en-AU" dirty="0">
                <a:latin typeface="Comic Sans MS" panose="030F0702030302020204" pitchFamily="66" charset="0"/>
              </a:rPr>
              <a:t>Write statement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45" y="1398189"/>
            <a:ext cx="11444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1: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2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0718" y="189049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2: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956" y="3421705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3: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2804" y="3417759"/>
            <a:ext cx="306894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5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60" y="4003677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4: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33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120" y="3999731"/>
            <a:ext cx="217489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4 x 25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120" y="4417082"/>
            <a:ext cx="11223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100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05521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5: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graphicFrame>
        <p:nvGraphicFramePr>
          <p:cNvPr id="36" name="Table 3"/>
          <p:cNvGraphicFramePr/>
          <p:nvPr>
            <p:extLst>
              <p:ext uri="{D42A27DB-BD31-4B8C-83A1-F6EECF244321}">
                <p14:modId xmlns:p14="http://schemas.microsoft.com/office/powerpoint/2010/main" val="1085092064"/>
              </p:ext>
            </p:extLst>
          </p:nvPr>
        </p:nvGraphicFramePr>
        <p:xfrm>
          <a:off x="10002416" y="4962006"/>
          <a:ext cx="2173331" cy="917983"/>
        </p:xfrm>
        <a:graphic>
          <a:graphicData uri="http://schemas.openxmlformats.org/drawingml/2006/table">
            <a:tbl>
              <a:tblPr/>
              <a:tblGrid>
                <a:gridCol w="2173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4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7" name="Table 3"/>
          <p:cNvGraphicFramePr/>
          <p:nvPr>
            <p:extLst>
              <p:ext uri="{D42A27DB-BD31-4B8C-83A1-F6EECF244321}">
                <p14:modId xmlns:p14="http://schemas.microsoft.com/office/powerpoint/2010/main" val="3599325483"/>
              </p:ext>
            </p:extLst>
          </p:nvPr>
        </p:nvGraphicFramePr>
        <p:xfrm>
          <a:off x="10002416" y="5852160"/>
          <a:ext cx="2173331" cy="1005840"/>
        </p:xfrm>
        <a:graphic>
          <a:graphicData uri="http://schemas.openxmlformats.org/drawingml/2006/table">
            <a:tbl>
              <a:tblPr/>
              <a:tblGrid>
                <a:gridCol w="2173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Answer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Step 5 – What is the LCM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of 4, 10 and 25?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1" name="Table 3"/>
          <p:cNvGraphicFramePr/>
          <p:nvPr>
            <p:extLst>
              <p:ext uri="{D42A27DB-BD31-4B8C-83A1-F6EECF244321}">
                <p14:modId xmlns:p14="http://schemas.microsoft.com/office/powerpoint/2010/main" val="2792225756"/>
              </p:ext>
            </p:extLst>
          </p:nvPr>
        </p:nvGraphicFramePr>
        <p:xfrm>
          <a:off x="10002416" y="4035948"/>
          <a:ext cx="2155709" cy="917983"/>
        </p:xfrm>
        <a:graphic>
          <a:graphicData uri="http://schemas.openxmlformats.org/drawingml/2006/table">
            <a:tbl>
              <a:tblPr/>
              <a:tblGrid>
                <a:gridCol w="2155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3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3" name="Table 3"/>
          <p:cNvGraphicFramePr/>
          <p:nvPr>
            <p:extLst>
              <p:ext uri="{D42A27DB-BD31-4B8C-83A1-F6EECF244321}">
                <p14:modId xmlns:p14="http://schemas.microsoft.com/office/powerpoint/2010/main" val="1302067305"/>
              </p:ext>
            </p:extLst>
          </p:nvPr>
        </p:nvGraphicFramePr>
        <p:xfrm>
          <a:off x="7769305" y="4044583"/>
          <a:ext cx="2155709" cy="917983"/>
        </p:xfrm>
        <a:graphic>
          <a:graphicData uri="http://schemas.openxmlformats.org/drawingml/2006/table">
            <a:tbl>
              <a:tblPr/>
              <a:tblGrid>
                <a:gridCol w="2155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95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Check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2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0" strike="noStrike" kern="1200" spc="-1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Complete</a:t>
                      </a:r>
                      <a:r>
                        <a:rPr lang="en-AU" sz="1800" b="0" strike="noStrike" kern="1200" spc="-1" baseline="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step 2</a:t>
                      </a:r>
                      <a:endParaRPr lang="en-US" sz="1800" b="0" strike="noStrike" kern="1200" spc="-1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4532" y="2663871"/>
            <a:ext cx="222248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25 = 5 x 5 = 5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84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2" grpId="0" animBg="1"/>
      <p:bldP spid="15" grpId="0"/>
      <p:bldP spid="20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2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ustomShape 1">
            <a:extLst>
              <a:ext uri="{FF2B5EF4-FFF2-40B4-BE49-F238E27FC236}">
                <a16:creationId xmlns:a16="http://schemas.microsoft.com/office/drawing/2014/main" id="{B2A3CC53-AB74-474E-97C5-7079B5C2B1A6}"/>
              </a:ext>
            </a:extLst>
          </p:cNvPr>
          <p:cNvSpPr/>
          <p:nvPr/>
        </p:nvSpPr>
        <p:spPr>
          <a:xfrm>
            <a:off x="0" y="0"/>
            <a:ext cx="3881535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b="0" strike="noStrike" spc="-1" dirty="0">
                <a:solidFill>
                  <a:srgbClr val="FFFFFF"/>
                </a:solidFill>
                <a:latin typeface="Calibri"/>
              </a:rPr>
              <a:t>Skill Closure </a:t>
            </a:r>
            <a:r>
              <a:rPr lang="en-AU" sz="3200" spc="-1" dirty="0">
                <a:solidFill>
                  <a:srgbClr val="FFFFFF"/>
                </a:solidFill>
                <a:latin typeface="Calibri"/>
              </a:rPr>
              <a:t>– You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0CC4EB-B026-468A-AB35-FC1BF85EF3DB}"/>
              </a:ext>
            </a:extLst>
          </p:cNvPr>
          <p:cNvSpPr txBox="1"/>
          <p:nvPr/>
        </p:nvSpPr>
        <p:spPr>
          <a:xfrm>
            <a:off x="44835" y="764633"/>
            <a:ext cx="59217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Choose any column and determine the lowest common multiple between each set of numbers.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84F88BB-EF5B-49C1-A09A-07D9198ADA39}"/>
              </a:ext>
            </a:extLst>
          </p:cNvPr>
          <p:cNvSpPr txBox="1"/>
          <p:nvPr/>
        </p:nvSpPr>
        <p:spPr>
          <a:xfrm>
            <a:off x="2173828" y="2227491"/>
            <a:ext cx="73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96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8F13F93-3004-4910-BFFA-4A3F20BABFDE}"/>
              </a:ext>
            </a:extLst>
          </p:cNvPr>
          <p:cNvSpPr txBox="1"/>
          <p:nvPr/>
        </p:nvSpPr>
        <p:spPr>
          <a:xfrm>
            <a:off x="229681" y="2227491"/>
            <a:ext cx="2219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24 and 32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E0E329B-0A80-45C7-86B9-A4824050CB15}"/>
              </a:ext>
            </a:extLst>
          </p:cNvPr>
          <p:cNvSpPr/>
          <p:nvPr/>
        </p:nvSpPr>
        <p:spPr>
          <a:xfrm>
            <a:off x="321121" y="1947552"/>
            <a:ext cx="2681947" cy="1364079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4F86DE-FE42-49BC-8570-945A5AC921DB}"/>
              </a:ext>
            </a:extLst>
          </p:cNvPr>
          <p:cNvSpPr txBox="1"/>
          <p:nvPr/>
        </p:nvSpPr>
        <p:spPr>
          <a:xfrm>
            <a:off x="1220912" y="1367575"/>
            <a:ext cx="5595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/>
              <a:t>*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87F1CE-A8F2-4532-9CAF-FB93E5B59FF3}"/>
              </a:ext>
            </a:extLst>
          </p:cNvPr>
          <p:cNvSpPr txBox="1"/>
          <p:nvPr/>
        </p:nvSpPr>
        <p:spPr>
          <a:xfrm>
            <a:off x="5088644" y="2226970"/>
            <a:ext cx="73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112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5E96ABF-2A2A-494F-A4A4-EEF9C152B07E}"/>
              </a:ext>
            </a:extLst>
          </p:cNvPr>
          <p:cNvSpPr txBox="1"/>
          <p:nvPr/>
        </p:nvSpPr>
        <p:spPr>
          <a:xfrm>
            <a:off x="3144497" y="2226970"/>
            <a:ext cx="2219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16 and 28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43E80D-01A0-4491-8B15-F7A5D87DB039}"/>
              </a:ext>
            </a:extLst>
          </p:cNvPr>
          <p:cNvSpPr txBox="1"/>
          <p:nvPr/>
        </p:nvSpPr>
        <p:spPr>
          <a:xfrm>
            <a:off x="5088644" y="2787890"/>
            <a:ext cx="73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648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5CCBA98-21E6-4AA7-A362-6DE6B94F4956}"/>
              </a:ext>
            </a:extLst>
          </p:cNvPr>
          <p:cNvSpPr txBox="1"/>
          <p:nvPr/>
        </p:nvSpPr>
        <p:spPr>
          <a:xfrm>
            <a:off x="3235937" y="2787890"/>
            <a:ext cx="2219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24 and 108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9543191-E2AF-43BE-9A45-2792C86D3856}"/>
              </a:ext>
            </a:extLst>
          </p:cNvPr>
          <p:cNvSpPr/>
          <p:nvPr/>
        </p:nvSpPr>
        <p:spPr>
          <a:xfrm>
            <a:off x="3235938" y="1947031"/>
            <a:ext cx="3050846" cy="1364079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133659-B3E7-4644-88DB-FF330BD84321}"/>
              </a:ext>
            </a:extLst>
          </p:cNvPr>
          <p:cNvSpPr txBox="1"/>
          <p:nvPr/>
        </p:nvSpPr>
        <p:spPr>
          <a:xfrm>
            <a:off x="4254260" y="1423290"/>
            <a:ext cx="13345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/>
              <a:t>**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1CDB5B-F742-44F4-9AA9-63D886BAA405}"/>
              </a:ext>
            </a:extLst>
          </p:cNvPr>
          <p:cNvSpPr txBox="1"/>
          <p:nvPr/>
        </p:nvSpPr>
        <p:spPr>
          <a:xfrm>
            <a:off x="6707633" y="764633"/>
            <a:ext cx="47967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If you finish your column, turn over your board and try another one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FB36916-C222-4F59-98D7-3D8FB1EEFE57}"/>
              </a:ext>
            </a:extLst>
          </p:cNvPr>
          <p:cNvSpPr txBox="1"/>
          <p:nvPr/>
        </p:nvSpPr>
        <p:spPr>
          <a:xfrm>
            <a:off x="8647740" y="2192731"/>
            <a:ext cx="1013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7700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E4059E0-3625-4798-BEB0-F69A5868520E}"/>
              </a:ext>
            </a:extLst>
          </p:cNvPr>
          <p:cNvSpPr txBox="1"/>
          <p:nvPr/>
        </p:nvSpPr>
        <p:spPr>
          <a:xfrm>
            <a:off x="6428213" y="2157722"/>
            <a:ext cx="2219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44 and 165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D3ED864-1DB1-4E2F-BDB0-517D42CBA74D}"/>
              </a:ext>
            </a:extLst>
          </p:cNvPr>
          <p:cNvSpPr txBox="1"/>
          <p:nvPr/>
        </p:nvSpPr>
        <p:spPr>
          <a:xfrm>
            <a:off x="8706073" y="2787889"/>
            <a:ext cx="73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70C0"/>
                </a:solidFill>
              </a:rPr>
              <a:t>72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41266F-359E-46DB-B526-230450A1BAFE}"/>
              </a:ext>
            </a:extLst>
          </p:cNvPr>
          <p:cNvSpPr txBox="1"/>
          <p:nvPr/>
        </p:nvSpPr>
        <p:spPr>
          <a:xfrm>
            <a:off x="6310264" y="2757111"/>
            <a:ext cx="2455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8, 12 and 18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3689D4E-A5CB-4469-A85C-3326BA69FFD1}"/>
              </a:ext>
            </a:extLst>
          </p:cNvPr>
          <p:cNvSpPr/>
          <p:nvPr/>
        </p:nvSpPr>
        <p:spPr>
          <a:xfrm>
            <a:off x="6484467" y="1920488"/>
            <a:ext cx="3248529" cy="136407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B6EBDE-87FF-4831-98CB-085E00408ED4}"/>
              </a:ext>
            </a:extLst>
          </p:cNvPr>
          <p:cNvSpPr txBox="1"/>
          <p:nvPr/>
        </p:nvSpPr>
        <p:spPr>
          <a:xfrm>
            <a:off x="7502790" y="1396747"/>
            <a:ext cx="12160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/>
              <a:t>***</a:t>
            </a:r>
          </a:p>
        </p:txBody>
      </p:sp>
    </p:spTree>
    <p:extLst>
      <p:ext uri="{BB962C8B-B14F-4D97-AF65-F5344CB8AC3E}">
        <p14:creationId xmlns:p14="http://schemas.microsoft.com/office/powerpoint/2010/main" val="202127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0" grpId="0"/>
      <p:bldP spid="23" grpId="0"/>
      <p:bldP spid="29" grpId="0"/>
      <p:bldP spid="30" grpId="0"/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CustomShape 1">
            <a:extLst>
              <a:ext uri="{FF2B5EF4-FFF2-40B4-BE49-F238E27FC236}">
                <a16:creationId xmlns:a16="http://schemas.microsoft.com/office/drawing/2014/main" id="{B2A3CC53-AB74-474E-97C5-7079B5C2B1A6}"/>
              </a:ext>
            </a:extLst>
          </p:cNvPr>
          <p:cNvSpPr/>
          <p:nvPr/>
        </p:nvSpPr>
        <p:spPr>
          <a:xfrm>
            <a:off x="0" y="0"/>
            <a:ext cx="7502790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b="0" strike="noStrike" spc="-1" dirty="0">
                <a:solidFill>
                  <a:srgbClr val="FFFFFF"/>
                </a:solidFill>
                <a:latin typeface="Calibri"/>
              </a:rPr>
              <a:t>Skill Closure </a:t>
            </a:r>
            <a:r>
              <a:rPr lang="en-AU" sz="3200" spc="-1" dirty="0">
                <a:solidFill>
                  <a:srgbClr val="FFFFFF"/>
                </a:solidFill>
                <a:latin typeface="Calibri"/>
              </a:rPr>
              <a:t>– You Do – In your Notebook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0CC4EB-B026-468A-AB35-FC1BF85EF3DB}"/>
              </a:ext>
            </a:extLst>
          </p:cNvPr>
          <p:cNvSpPr txBox="1"/>
          <p:nvPr/>
        </p:nvSpPr>
        <p:spPr>
          <a:xfrm>
            <a:off x="44835" y="764633"/>
            <a:ext cx="5921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Copy the steps for *** column into your notebook.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C41266F-359E-46DB-B526-230450A1BAFE}"/>
              </a:ext>
            </a:extLst>
          </p:cNvPr>
          <p:cNvSpPr txBox="1"/>
          <p:nvPr/>
        </p:nvSpPr>
        <p:spPr>
          <a:xfrm>
            <a:off x="63266" y="1766984"/>
            <a:ext cx="3351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Determine the LCM of 8, 12 and 18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3689D4E-A5CB-4469-A85C-3326BA69FFD1}"/>
              </a:ext>
            </a:extLst>
          </p:cNvPr>
          <p:cNvSpPr/>
          <p:nvPr/>
        </p:nvSpPr>
        <p:spPr>
          <a:xfrm>
            <a:off x="237470" y="1797761"/>
            <a:ext cx="3102889" cy="9233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B6EBDE-87FF-4831-98CB-085E00408ED4}"/>
              </a:ext>
            </a:extLst>
          </p:cNvPr>
          <p:cNvSpPr txBox="1"/>
          <p:nvPr/>
        </p:nvSpPr>
        <p:spPr>
          <a:xfrm>
            <a:off x="1194720" y="1144816"/>
            <a:ext cx="12160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***</a:t>
            </a:r>
          </a:p>
        </p:txBody>
      </p:sp>
      <p:sp>
        <p:nvSpPr>
          <p:cNvPr id="2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826" y="1364935"/>
            <a:ext cx="244505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8 = 2 x 2 x 2 = 2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826" y="1983131"/>
            <a:ext cx="32804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12 = 2 x 2 x 3 = 2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r>
              <a:rPr lang="en-AU" sz="2200" dirty="0">
                <a:latin typeface="Comic Sans MS" panose="030F0702030302020204" pitchFamily="66" charset="0"/>
              </a:rPr>
              <a:t> x 3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926896" y="1308810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716" y="4896564"/>
            <a:ext cx="44397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The LCM of 8, 12 and 18 =  72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7594672" y="2580809"/>
            <a:ext cx="488985" cy="488985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6440" y="1346297"/>
            <a:ext cx="114442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1: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4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1395" y="3197897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3: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4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4716" y="3240827"/>
            <a:ext cx="306894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2</a:t>
            </a:r>
            <a:r>
              <a:rPr lang="en-AU" sz="2200" baseline="30000" dirty="0">
                <a:latin typeface="Comic Sans MS" panose="030F0702030302020204" pitchFamily="66" charset="0"/>
              </a:rPr>
              <a:t>3</a:t>
            </a:r>
            <a:r>
              <a:rPr lang="en-AU" sz="2200" dirty="0">
                <a:latin typeface="Comic Sans MS" panose="030F0702030302020204" pitchFamily="66" charset="0"/>
              </a:rPr>
              <a:t> x 3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43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205" y="3854311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4: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4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3965" y="3850365"/>
            <a:ext cx="217489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8 x 9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4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3965" y="4267716"/>
            <a:ext cx="112233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= 72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4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640" y="4889853"/>
            <a:ext cx="129798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5: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47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826" y="2611979"/>
            <a:ext cx="345471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18 = 2 x 3 x 3 = 2 x 3</a:t>
            </a:r>
            <a:r>
              <a:rPr lang="en-AU" sz="2200" baseline="30000" dirty="0">
                <a:latin typeface="Comic Sans MS" panose="030F0702030302020204" pitchFamily="66" charset="0"/>
              </a:rPr>
              <a:t>2</a:t>
            </a:r>
            <a:endParaRPr lang="en-US" sz="2200" baseline="30000" dirty="0">
              <a:latin typeface="Comic Sans MS" panose="030F0702030302020204" pitchFamily="66" charset="0"/>
            </a:endParaRPr>
          </a:p>
        </p:txBody>
      </p:sp>
      <p:sp>
        <p:nvSpPr>
          <p:cNvPr id="48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0401" y="1983131"/>
            <a:ext cx="204984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AU" sz="2200" dirty="0">
                <a:latin typeface="Comic Sans MS" panose="030F0702030302020204" pitchFamily="66" charset="0"/>
              </a:rPr>
              <a:t>Step 2: circle</a:t>
            </a:r>
            <a:endParaRPr lang="en-US" sz="2200" dirty="0">
              <a:latin typeface="Comic Sans MS" panose="030F0702030302020204" pitchFamily="66" charset="0"/>
            </a:endParaRPr>
          </a:p>
        </p:txBody>
      </p:sp>
      <p:sp>
        <p:nvSpPr>
          <p:cNvPr id="49" name="CustomShape 1">
            <a:extLst>
              <a:ext uri="{FF2B5EF4-FFF2-40B4-BE49-F238E27FC236}">
                <a16:creationId xmlns:a16="http://schemas.microsoft.com/office/drawing/2014/main" id="{B2A3CC53-AB74-474E-97C5-7079B5C2B1A6}"/>
              </a:ext>
            </a:extLst>
          </p:cNvPr>
          <p:cNvSpPr/>
          <p:nvPr/>
        </p:nvSpPr>
        <p:spPr>
          <a:xfrm>
            <a:off x="0" y="5511990"/>
            <a:ext cx="3876464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b="0" strike="noStrike" spc="-1" dirty="0">
                <a:solidFill>
                  <a:srgbClr val="FFFFFF"/>
                </a:solidFill>
                <a:latin typeface="Calibri"/>
              </a:rPr>
              <a:t>Independent Practise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D0CC4EB-B026-468A-AB35-FC1BF85EF3DB}"/>
              </a:ext>
            </a:extLst>
          </p:cNvPr>
          <p:cNvSpPr txBox="1"/>
          <p:nvPr/>
        </p:nvSpPr>
        <p:spPr>
          <a:xfrm>
            <a:off x="4210521" y="5552340"/>
            <a:ext cx="68994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Complete IXL Task:  I A.6 Lowest Common Multiple </a:t>
            </a:r>
          </a:p>
          <a:p>
            <a:r>
              <a:rPr lang="en-US" sz="2000" dirty="0"/>
              <a:t>Aim for a smart score of 100.</a:t>
            </a:r>
          </a:p>
        </p:txBody>
      </p:sp>
    </p:spTree>
    <p:extLst>
      <p:ext uri="{BB962C8B-B14F-4D97-AF65-F5344CB8AC3E}">
        <p14:creationId xmlns:p14="http://schemas.microsoft.com/office/powerpoint/2010/main" val="173095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  <p:bldP spid="25" grpId="0"/>
      <p:bldP spid="26" grpId="0" animBg="1"/>
      <p:bldP spid="35" grpId="0"/>
      <p:bldP spid="36" grpId="0" animBg="1"/>
      <p:bldP spid="39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5287564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Apply – You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330910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Calculate -8 - - 12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462" y="830909"/>
            <a:ext cx="68312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= 4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31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5287564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Apply – You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2" y="837005"/>
            <a:ext cx="504647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Round 35.6987 to 2 decimal places.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5694" y="837004"/>
            <a:ext cx="116763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35.70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639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5238282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Apply – We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2" y="837006"/>
            <a:ext cx="297078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Divide 65.6 by 0.8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2384" y="1267893"/>
            <a:ext cx="42976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8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112" y="1284172"/>
            <a:ext cx="89916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656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7328" y="820724"/>
            <a:ext cx="54254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82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cxnSp>
        <p:nvCxnSpPr>
          <p:cNvPr id="3" name="Elbow Connector 2"/>
          <p:cNvCxnSpPr/>
          <p:nvPr/>
        </p:nvCxnSpPr>
        <p:spPr>
          <a:xfrm flipV="1">
            <a:off x="3072384" y="1267891"/>
            <a:ext cx="1389888" cy="430888"/>
          </a:xfrm>
          <a:prstGeom prst="bentConnector3">
            <a:avLst>
              <a:gd name="adj1" fmla="val 3421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115" y="1483334"/>
            <a:ext cx="297078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Multiply 0.8 by 10 to remove the decimal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2" y="2448565"/>
            <a:ext cx="297078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Multiply 65.6 by 10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61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5" grpId="0" autoUpdateAnimBg="0"/>
      <p:bldP spid="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5287564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Apply – You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11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2" y="837006"/>
            <a:ext cx="297078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Divide 85.5 by 0.3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2384" y="1267893"/>
            <a:ext cx="42976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3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112" y="1284172"/>
            <a:ext cx="89916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855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112" y="853285"/>
            <a:ext cx="89916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285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cxnSp>
        <p:nvCxnSpPr>
          <p:cNvPr id="3" name="Elbow Connector 2"/>
          <p:cNvCxnSpPr/>
          <p:nvPr/>
        </p:nvCxnSpPr>
        <p:spPr>
          <a:xfrm flipV="1">
            <a:off x="3072384" y="1267891"/>
            <a:ext cx="1389888" cy="430888"/>
          </a:xfrm>
          <a:prstGeom prst="bentConnector3">
            <a:avLst>
              <a:gd name="adj1" fmla="val 3421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30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  <p:bldP spid="5" grpId="0" autoUpdateAnimBg="0"/>
      <p:bldP spid="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5287564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Apply – You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861567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Identify the prime numbers from the following list: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1529544"/>
            <a:ext cx="4862283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38   47   81   99   32   13   27   31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78313" y="1480827"/>
            <a:ext cx="528320" cy="52832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Oval 7"/>
          <p:cNvSpPr/>
          <p:nvPr/>
        </p:nvSpPr>
        <p:spPr>
          <a:xfrm>
            <a:off x="2933833" y="1480827"/>
            <a:ext cx="528320" cy="52832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Oval 8"/>
          <p:cNvSpPr/>
          <p:nvPr/>
        </p:nvSpPr>
        <p:spPr>
          <a:xfrm>
            <a:off x="4145281" y="1452169"/>
            <a:ext cx="528320" cy="52832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graphicFrame>
        <p:nvGraphicFramePr>
          <p:cNvPr id="10" name="Table 3"/>
          <p:cNvGraphicFramePr/>
          <p:nvPr>
            <p:extLst>
              <p:ext uri="{D42A27DB-BD31-4B8C-83A1-F6EECF244321}">
                <p14:modId xmlns:p14="http://schemas.microsoft.com/office/powerpoint/2010/main" val="747609536"/>
              </p:ext>
            </p:extLst>
          </p:nvPr>
        </p:nvGraphicFramePr>
        <p:xfrm>
          <a:off x="8001000" y="4718397"/>
          <a:ext cx="4191000" cy="2139603"/>
        </p:xfrm>
        <a:graphic>
          <a:graphicData uri="http://schemas.openxmlformats.org/drawingml/2006/table">
            <a:tbl>
              <a:tblPr/>
              <a:tblGrid>
                <a:gridCol w="41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40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>
                          <a:solidFill>
                            <a:srgbClr val="FFFFFF"/>
                          </a:solidFill>
                          <a:latin typeface="Calibri"/>
                        </a:rPr>
                        <a:t>VOCABULARY</a:t>
                      </a:r>
                      <a:endParaRPr lang="en-AU" sz="1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38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Prime Number 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– a number that has only two factors,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one and itself</a:t>
                      </a:r>
                      <a:endParaRPr lang="en-AU" sz="18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Composite Number</a:t>
                      </a: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– a number that has more than two factors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680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5287564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Apply – You Do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861567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Find the lowest common multiple (LCM) of 4 and 6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1529544"/>
            <a:ext cx="37780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The LCM of 4 and 6 is 12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10" name="Table 3"/>
          <p:cNvGraphicFramePr/>
          <p:nvPr>
            <p:extLst>
              <p:ext uri="{D42A27DB-BD31-4B8C-83A1-F6EECF244321}">
                <p14:modId xmlns:p14="http://schemas.microsoft.com/office/powerpoint/2010/main" val="1421933534"/>
              </p:ext>
            </p:extLst>
          </p:nvPr>
        </p:nvGraphicFramePr>
        <p:xfrm>
          <a:off x="7260336" y="4673100"/>
          <a:ext cx="4931664" cy="2184900"/>
        </p:xfrm>
        <a:graphic>
          <a:graphicData uri="http://schemas.openxmlformats.org/drawingml/2006/table">
            <a:tbl>
              <a:tblPr/>
              <a:tblGrid>
                <a:gridCol w="49316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31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VOCABULARY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91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Multiple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the product of multiplying one number by another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Lowest</a:t>
                      </a: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Common </a:t>
                      </a: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Multiple (LCM)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the lowest multiple which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is the smallest between two numbers</a:t>
                      </a:r>
                      <a:endParaRPr lang="en-AU" sz="1800" b="0" strike="noStrike" spc="-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286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>
            <a:extLst>
              <a:ext uri="{FF2B5EF4-FFF2-40B4-BE49-F238E27FC236}">
                <a16:creationId xmlns:a16="http://schemas.microsoft.com/office/drawing/2014/main" id="{5EE0A538-43DE-4645-9615-AB3420316043}"/>
              </a:ext>
            </a:extLst>
          </p:cNvPr>
          <p:cNvSpPr/>
          <p:nvPr/>
        </p:nvSpPr>
        <p:spPr>
          <a:xfrm>
            <a:off x="4680" y="-20160"/>
            <a:ext cx="4138602" cy="583321"/>
          </a:xfrm>
          <a:prstGeom prst="homePlate">
            <a:avLst>
              <a:gd name="adj" fmla="val 50000"/>
            </a:avLst>
          </a:prstGeom>
          <a:solidFill>
            <a:srgbClr val="7030A0"/>
          </a:solidFill>
          <a:ln>
            <a:noFill/>
          </a:ln>
          <a:effectLst>
            <a:outerShdw blurRad="57150" dist="19080" dir="5400000" algn="ctr" rotWithShape="0">
              <a:srgbClr val="000000">
                <a:alpha val="63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/>
        </p:style>
        <p:txBody>
          <a:bodyPr wrap="non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en-AU" sz="3200" spc="-1" dirty="0">
                <a:solidFill>
                  <a:srgbClr val="FFFFFF"/>
                </a:solidFill>
                <a:latin typeface="Calibri"/>
              </a:rPr>
              <a:t>Daily Review – Reteach</a:t>
            </a:r>
            <a:endParaRPr lang="en-AU" sz="3200" b="0" strike="noStrike" spc="-1" dirty="0">
              <a:latin typeface="Arial"/>
            </a:endParaRP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759DBA8F-F812-4BF2-9742-DF2165E10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603" y="830909"/>
            <a:ext cx="1143597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latin typeface="Comic Sans MS" panose="030F0702030302020204" pitchFamily="66" charset="0"/>
              </a:rPr>
              <a:t>Prime </a:t>
            </a:r>
            <a:r>
              <a:rPr lang="en-US" sz="2200" dirty="0" err="1">
                <a:latin typeface="Comic Sans MS" panose="030F0702030302020204" pitchFamily="66" charset="0"/>
              </a:rPr>
              <a:t>Factorisation</a:t>
            </a:r>
            <a:r>
              <a:rPr lang="en-US" sz="2200" dirty="0">
                <a:latin typeface="Comic Sans MS" panose="030F0702030302020204" pitchFamily="66" charset="0"/>
              </a:rPr>
              <a:t> or Prime Decomposition is a method of breaking down a composite number and writing it as a product of its prime factors.</a:t>
            </a:r>
            <a:endParaRPr lang="en-US" sz="2400" baseline="30000" dirty="0">
              <a:latin typeface="Comic Sans MS" panose="030F0702030302020204" pitchFamily="66" charset="0"/>
            </a:endParaRPr>
          </a:p>
        </p:txBody>
      </p:sp>
      <p:graphicFrame>
        <p:nvGraphicFramePr>
          <p:cNvPr id="7" name="Table 3"/>
          <p:cNvGraphicFramePr/>
          <p:nvPr>
            <p:extLst>
              <p:ext uri="{D42A27DB-BD31-4B8C-83A1-F6EECF244321}">
                <p14:modId xmlns:p14="http://schemas.microsoft.com/office/powerpoint/2010/main" val="1101382093"/>
              </p:ext>
            </p:extLst>
          </p:nvPr>
        </p:nvGraphicFramePr>
        <p:xfrm>
          <a:off x="8439150" y="2998694"/>
          <a:ext cx="3752850" cy="3859306"/>
        </p:xfrm>
        <a:graphic>
          <a:graphicData uri="http://schemas.openxmlformats.org/drawingml/2006/table">
            <a:tbl>
              <a:tblPr/>
              <a:tblGrid>
                <a:gridCol w="3752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327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FFFFFF"/>
                          </a:solidFill>
                          <a:latin typeface="Calibri"/>
                        </a:rPr>
                        <a:t>VOCABULARY</a:t>
                      </a:r>
                      <a:endParaRPr lang="en-AU" sz="18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6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Prime Number </a:t>
                      </a:r>
                      <a:r>
                        <a:rPr lang="en-AU" sz="1800" b="0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– a number that has only two factors,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one and itself</a:t>
                      </a:r>
                      <a:endParaRPr lang="en-AU" sz="18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dirty="0">
                          <a:solidFill>
                            <a:srgbClr val="000000"/>
                          </a:solidFill>
                          <a:latin typeface="Calibri"/>
                        </a:rPr>
                        <a:t>Factor</a:t>
                      </a: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– a number that divides equally into another number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Product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Calibri"/>
                        </a:rPr>
                        <a:t> – the answer to multiplying two numbers together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AU" sz="1800" b="0" strike="noStrike" spc="-1" baseline="0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800" b="1" strike="noStrike" spc="-1" baseline="0" dirty="0">
                          <a:solidFill>
                            <a:srgbClr val="000000"/>
                          </a:solidFill>
                          <a:latin typeface="+mn-lt"/>
                        </a:rPr>
                        <a:t>Decomposition</a:t>
                      </a:r>
                      <a:r>
                        <a:rPr lang="en-AU" sz="1800" b="0" strike="noStrike" spc="-1" baseline="0" dirty="0">
                          <a:solidFill>
                            <a:srgbClr val="000000"/>
                          </a:solidFill>
                          <a:latin typeface="+mn-lt"/>
                        </a:rPr>
                        <a:t> – to break something down.</a:t>
                      </a:r>
                      <a:endParaRPr lang="en-AU" sz="1800" b="1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1017037" y="1222310"/>
            <a:ext cx="1754155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077478" y="1222310"/>
            <a:ext cx="178214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077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BF4F0ED83BD6D4A82FA217EF4A3D68E" ma:contentTypeVersion="12" ma:contentTypeDescription="Create a new document." ma:contentTypeScope="" ma:versionID="9733d08ad5b3a8315b22b950865fd364">
  <xsd:schema xmlns:xsd="http://www.w3.org/2001/XMLSchema" xmlns:xs="http://www.w3.org/2001/XMLSchema" xmlns:p="http://schemas.microsoft.com/office/2006/metadata/properties" xmlns:ns3="c6d26eff-4892-4919-acbd-08a58ff65c91" xmlns:ns4="8f2264c4-9bb4-4c20-8a01-d370b222b61f" targetNamespace="http://schemas.microsoft.com/office/2006/metadata/properties" ma:root="true" ma:fieldsID="2c60addbbefc020e41b0c7ec380058ac" ns3:_="" ns4:_="">
    <xsd:import namespace="c6d26eff-4892-4919-acbd-08a58ff65c91"/>
    <xsd:import namespace="8f2264c4-9bb4-4c20-8a01-d370b222b61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d26eff-4892-4919-acbd-08a58ff65c9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2264c4-9bb4-4c20-8a01-d370b222b61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7E5078-B03F-4B2F-BCCE-10168A664E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d26eff-4892-4919-acbd-08a58ff65c91"/>
    <ds:schemaRef ds:uri="8f2264c4-9bb4-4c20-8a01-d370b222b61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F933D0C-FEBA-4B42-876B-B680A910B6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CEC0E9-4A89-4C70-8B3A-BF836FE1B4A2}">
  <ds:schemaRefs>
    <ds:schemaRef ds:uri="8f2264c4-9bb4-4c20-8a01-d370b222b61f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c6d26eff-4892-4919-acbd-08a58ff65c91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2873</Words>
  <Application>Microsoft Office PowerPoint</Application>
  <PresentationFormat>Widescreen</PresentationFormat>
  <Paragraphs>425</Paragraphs>
  <Slides>26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Comic Sans MS</vt:lpstr>
      <vt:lpstr>Franklin Gothic Book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Education Western Australia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RUIZ Lisa [Butler College]</dc:creator>
  <cp:lastModifiedBy>Clare Bennett</cp:lastModifiedBy>
  <cp:revision>41</cp:revision>
  <dcterms:created xsi:type="dcterms:W3CDTF">2021-05-23T23:29:31Z</dcterms:created>
  <dcterms:modified xsi:type="dcterms:W3CDTF">2021-12-16T05:38:24Z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0x010100DBF4F0ED83BD6D4A82FA217EF4A3D68E</vt:lpwstr>
  </property>
</Properties>
</file>